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60" r:id="rId2"/>
    <p:sldId id="289" r:id="rId3"/>
    <p:sldId id="290" r:id="rId4"/>
    <p:sldId id="405" r:id="rId5"/>
    <p:sldId id="425" r:id="rId6"/>
    <p:sldId id="421" r:id="rId7"/>
    <p:sldId id="428" r:id="rId8"/>
    <p:sldId id="424" r:id="rId9"/>
    <p:sldId id="426" r:id="rId10"/>
    <p:sldId id="271" r:id="rId11"/>
    <p:sldId id="402" r:id="rId12"/>
    <p:sldId id="312" r:id="rId13"/>
    <p:sldId id="427" r:id="rId14"/>
    <p:sldId id="358" r:id="rId15"/>
    <p:sldId id="357" r:id="rId16"/>
    <p:sldId id="422" r:id="rId17"/>
    <p:sldId id="387" r:id="rId18"/>
    <p:sldId id="416" r:id="rId19"/>
    <p:sldId id="406" r:id="rId20"/>
    <p:sldId id="356" r:id="rId21"/>
    <p:sldId id="306" r:id="rId22"/>
    <p:sldId id="430" r:id="rId23"/>
    <p:sldId id="323" r:id="rId24"/>
    <p:sldId id="417" r:id="rId25"/>
    <p:sldId id="418" r:id="rId26"/>
    <p:sldId id="429" r:id="rId27"/>
    <p:sldId id="369" r:id="rId28"/>
    <p:sldId id="308" r:id="rId29"/>
    <p:sldId id="383" r:id="rId30"/>
    <p:sldId id="384" r:id="rId31"/>
    <p:sldId id="390" r:id="rId32"/>
    <p:sldId id="311" r:id="rId33"/>
    <p:sldId id="431" r:id="rId34"/>
    <p:sldId id="259" r:id="rId35"/>
    <p:sldId id="313" r:id="rId3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Speers" initials="PS" lastIdx="42" clrIdx="0">
    <p:extLst>
      <p:ext uri="{19B8F6BF-5375-455C-9EA6-DF929625EA0E}">
        <p15:presenceInfo xmlns:p15="http://schemas.microsoft.com/office/powerpoint/2012/main" userId="S-1-5-21-3470398373-3100549742-1334617458-14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A1DC"/>
    <a:srgbClr val="005F9F"/>
    <a:srgbClr val="FFFF99"/>
    <a:srgbClr val="1552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84" autoAdjust="0"/>
    <p:restoredTop sz="93511" autoAdjust="0"/>
  </p:normalViewPr>
  <p:slideViewPr>
    <p:cSldViewPr>
      <p:cViewPr varScale="1">
        <p:scale>
          <a:sx n="89" d="100"/>
          <a:sy n="89" d="100"/>
        </p:scale>
        <p:origin x="1068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756"/>
    </p:cViewPr>
  </p:sorterViewPr>
  <p:notesViewPr>
    <p:cSldViewPr>
      <p:cViewPr varScale="1">
        <p:scale>
          <a:sx n="88" d="100"/>
          <a:sy n="88" d="100"/>
        </p:scale>
        <p:origin x="373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60CF8A-87E0-4B87-9795-D10F169376D2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978CDA-B42F-4521-A72B-2F93B3C750D4}">
      <dgm:prSet phldrT="[Text]" custT="1"/>
      <dgm:spPr>
        <a:solidFill>
          <a:srgbClr val="155293"/>
        </a:solidFill>
        <a:ln>
          <a:solidFill>
            <a:srgbClr val="2CA1DC"/>
          </a:solidFill>
        </a:ln>
      </dgm:spPr>
      <dgm:t>
        <a:bodyPr/>
        <a:lstStyle/>
        <a:p>
          <a:r>
            <a:rPr lang="en-US" sz="1600" b="0" dirty="0"/>
            <a:t>H</a:t>
          </a:r>
          <a:r>
            <a:rPr lang="en-US" sz="1600" b="0" baseline="-25000" dirty="0"/>
            <a:t>2</a:t>
          </a:r>
        </a:p>
      </dgm:t>
    </dgm:pt>
    <dgm:pt modelId="{96F9A146-4361-491E-8FF5-BC5EB4C5A043}" type="parTrans" cxnId="{64C5B15E-8422-46F2-A725-98F0E0AA2A1B}">
      <dgm:prSet/>
      <dgm:spPr/>
      <dgm:t>
        <a:bodyPr/>
        <a:lstStyle/>
        <a:p>
          <a:endParaRPr lang="en-US"/>
        </a:p>
      </dgm:t>
    </dgm:pt>
    <dgm:pt modelId="{F735DD39-81C2-46B7-A862-509F699CC047}" type="sibTrans" cxnId="{64C5B15E-8422-46F2-A725-98F0E0AA2A1B}">
      <dgm:prSet/>
      <dgm:spPr>
        <a:solidFill>
          <a:srgbClr val="2CA1DC"/>
        </a:solidFill>
        <a:ln>
          <a:solidFill>
            <a:srgbClr val="155293"/>
          </a:solidFill>
        </a:ln>
      </dgm:spPr>
      <dgm:t>
        <a:bodyPr/>
        <a:lstStyle/>
        <a:p>
          <a:endParaRPr lang="en-US" dirty="0"/>
        </a:p>
      </dgm:t>
    </dgm:pt>
    <dgm:pt modelId="{179407EF-3AB8-4418-A672-9EECFBA8FF8F}">
      <dgm:prSet phldrT="[Text]" custT="1"/>
      <dgm:spPr>
        <a:solidFill>
          <a:srgbClr val="155293"/>
        </a:solidFill>
        <a:ln>
          <a:solidFill>
            <a:srgbClr val="2CA1DC"/>
          </a:solidFill>
        </a:ln>
      </dgm:spPr>
      <dgm:t>
        <a:bodyPr/>
        <a:lstStyle/>
        <a:p>
          <a:r>
            <a:rPr lang="en-US" sz="1600" b="0" dirty="0"/>
            <a:t>O</a:t>
          </a:r>
          <a:r>
            <a:rPr lang="en-US" sz="1600" b="0" baseline="-25000" dirty="0"/>
            <a:t>2</a:t>
          </a:r>
        </a:p>
      </dgm:t>
    </dgm:pt>
    <dgm:pt modelId="{07CE48B8-A1F6-437E-9BE7-ACC9B807C499}" type="parTrans" cxnId="{F59E51F5-4810-40B0-82F8-A5A522D65970}">
      <dgm:prSet/>
      <dgm:spPr/>
      <dgm:t>
        <a:bodyPr/>
        <a:lstStyle/>
        <a:p>
          <a:endParaRPr lang="en-US"/>
        </a:p>
      </dgm:t>
    </dgm:pt>
    <dgm:pt modelId="{36C226B4-3B77-46CA-BAA2-0C3B9007E493}" type="sibTrans" cxnId="{F59E51F5-4810-40B0-82F8-A5A522D65970}">
      <dgm:prSet/>
      <dgm:spPr>
        <a:solidFill>
          <a:srgbClr val="2CA1DC"/>
        </a:solidFill>
        <a:ln>
          <a:solidFill>
            <a:srgbClr val="155293"/>
          </a:solidFill>
        </a:ln>
      </dgm:spPr>
      <dgm:t>
        <a:bodyPr/>
        <a:lstStyle/>
        <a:p>
          <a:endParaRPr lang="en-US" dirty="0"/>
        </a:p>
      </dgm:t>
    </dgm:pt>
    <dgm:pt modelId="{F6F39EB9-A6F9-4BED-A3A1-67D0C60316FC}">
      <dgm:prSet phldrT="[Text]" custT="1"/>
      <dgm:spPr>
        <a:solidFill>
          <a:srgbClr val="155293"/>
        </a:solidFill>
        <a:ln>
          <a:solidFill>
            <a:srgbClr val="2CA1DC"/>
          </a:solidFill>
        </a:ln>
      </dgm:spPr>
      <dgm:t>
        <a:bodyPr/>
        <a:lstStyle/>
        <a:p>
          <a:r>
            <a:rPr lang="en-US" sz="1600" b="0" dirty="0"/>
            <a:t>Water + Power</a:t>
          </a:r>
        </a:p>
      </dgm:t>
    </dgm:pt>
    <dgm:pt modelId="{69E4C078-BD17-4021-9F4D-7EC827324492}" type="parTrans" cxnId="{317BDCAC-6EDD-4265-A0D3-2825BD6CBEBB}">
      <dgm:prSet/>
      <dgm:spPr/>
      <dgm:t>
        <a:bodyPr/>
        <a:lstStyle/>
        <a:p>
          <a:endParaRPr lang="en-US"/>
        </a:p>
      </dgm:t>
    </dgm:pt>
    <dgm:pt modelId="{9304CDA6-F923-4017-A8D4-B1A0BFBDCB2C}" type="sibTrans" cxnId="{317BDCAC-6EDD-4265-A0D3-2825BD6CBEBB}">
      <dgm:prSet/>
      <dgm:spPr>
        <a:solidFill>
          <a:srgbClr val="2CA1DC"/>
        </a:solidFill>
        <a:ln>
          <a:solidFill>
            <a:srgbClr val="155293"/>
          </a:solidFill>
        </a:ln>
      </dgm:spPr>
      <dgm:t>
        <a:bodyPr/>
        <a:lstStyle/>
        <a:p>
          <a:endParaRPr lang="en-US" dirty="0"/>
        </a:p>
      </dgm:t>
    </dgm:pt>
    <dgm:pt modelId="{A4E1E669-5010-40A1-9B5D-CBE3B4CECC98}">
      <dgm:prSet phldrT="[Text]" custT="1"/>
      <dgm:spPr>
        <a:solidFill>
          <a:srgbClr val="155293"/>
        </a:solidFill>
        <a:ln>
          <a:solidFill>
            <a:srgbClr val="2CA1DC"/>
          </a:solidFill>
        </a:ln>
      </dgm:spPr>
      <dgm:t>
        <a:bodyPr/>
        <a:lstStyle/>
        <a:p>
          <a:r>
            <a:rPr lang="en-US" sz="1600" b="0" dirty="0"/>
            <a:t>Reaction</a:t>
          </a:r>
        </a:p>
      </dgm:t>
    </dgm:pt>
    <dgm:pt modelId="{1088E2A6-3D72-4DCC-A468-2997D429AD10}" type="parTrans" cxnId="{CA53726C-E04A-4972-9128-8C5E14BBF7F9}">
      <dgm:prSet/>
      <dgm:spPr/>
      <dgm:t>
        <a:bodyPr/>
        <a:lstStyle/>
        <a:p>
          <a:endParaRPr lang="en-US"/>
        </a:p>
      </dgm:t>
    </dgm:pt>
    <dgm:pt modelId="{D9E07F90-3284-4B0D-A1EC-381D38BE5EC4}" type="sibTrans" cxnId="{CA53726C-E04A-4972-9128-8C5E14BBF7F9}">
      <dgm:prSet/>
      <dgm:spPr>
        <a:solidFill>
          <a:srgbClr val="2CA1DC"/>
        </a:solidFill>
        <a:ln>
          <a:solidFill>
            <a:srgbClr val="155293"/>
          </a:solidFill>
        </a:ln>
      </dgm:spPr>
      <dgm:t>
        <a:bodyPr/>
        <a:lstStyle/>
        <a:p>
          <a:endParaRPr lang="en-US" dirty="0"/>
        </a:p>
      </dgm:t>
    </dgm:pt>
    <dgm:pt modelId="{5A974566-2A87-44CC-B783-C043C4B63BE1}" type="pres">
      <dgm:prSet presAssocID="{DE60CF8A-87E0-4B87-9795-D10F169376D2}" presName="Name0" presStyleCnt="0">
        <dgm:presLayoutVars>
          <dgm:dir/>
          <dgm:resizeHandles val="exact"/>
        </dgm:presLayoutVars>
      </dgm:prSet>
      <dgm:spPr/>
    </dgm:pt>
    <dgm:pt modelId="{3CDBBB85-14AE-4F5A-AD0C-07DE18007E3F}" type="pres">
      <dgm:prSet presAssocID="{AE978CDA-B42F-4521-A72B-2F93B3C750D4}" presName="node" presStyleLbl="node1" presStyleIdx="0" presStyleCnt="4">
        <dgm:presLayoutVars>
          <dgm:bulletEnabled val="1"/>
        </dgm:presLayoutVars>
      </dgm:prSet>
      <dgm:spPr/>
    </dgm:pt>
    <dgm:pt modelId="{456C4DBE-0222-4DD9-84B9-98D3E76A7EB0}" type="pres">
      <dgm:prSet presAssocID="{F735DD39-81C2-46B7-A862-509F699CC047}" presName="sibTrans" presStyleLbl="sibTrans2D1" presStyleIdx="0" presStyleCnt="4"/>
      <dgm:spPr>
        <a:prstGeom prst="rightArrow">
          <a:avLst/>
        </a:prstGeom>
      </dgm:spPr>
    </dgm:pt>
    <dgm:pt modelId="{5C4B26E4-89EF-4528-B6F0-A7320DB50520}" type="pres">
      <dgm:prSet presAssocID="{F735DD39-81C2-46B7-A862-509F699CC047}" presName="connectorText" presStyleLbl="sibTrans2D1" presStyleIdx="0" presStyleCnt="4"/>
      <dgm:spPr/>
    </dgm:pt>
    <dgm:pt modelId="{89CD588A-11B9-444F-A212-C0478C050ECA}" type="pres">
      <dgm:prSet presAssocID="{A4E1E669-5010-40A1-9B5D-CBE3B4CECC98}" presName="node" presStyleLbl="node1" presStyleIdx="1" presStyleCnt="4">
        <dgm:presLayoutVars>
          <dgm:bulletEnabled val="1"/>
        </dgm:presLayoutVars>
      </dgm:prSet>
      <dgm:spPr/>
    </dgm:pt>
    <dgm:pt modelId="{47AD61C9-A9F1-45A8-BA53-10D9C5C0DD15}" type="pres">
      <dgm:prSet presAssocID="{D9E07F90-3284-4B0D-A1EC-381D38BE5EC4}" presName="sibTrans" presStyleLbl="sibTrans2D1" presStyleIdx="1" presStyleCnt="4" custAng="125573"/>
      <dgm:spPr>
        <a:prstGeom prst="leftArrow">
          <a:avLst/>
        </a:prstGeom>
      </dgm:spPr>
    </dgm:pt>
    <dgm:pt modelId="{BCA09A2B-DD97-43BC-997E-19F159DD678D}" type="pres">
      <dgm:prSet presAssocID="{D9E07F90-3284-4B0D-A1EC-381D38BE5EC4}" presName="connectorText" presStyleLbl="sibTrans2D1" presStyleIdx="1" presStyleCnt="4"/>
      <dgm:spPr/>
    </dgm:pt>
    <dgm:pt modelId="{AA4B6653-B4AB-4EEB-B946-6227CCF0B122}" type="pres">
      <dgm:prSet presAssocID="{179407EF-3AB8-4418-A672-9EECFBA8FF8F}" presName="node" presStyleLbl="node1" presStyleIdx="2" presStyleCnt="4">
        <dgm:presLayoutVars>
          <dgm:bulletEnabled val="1"/>
        </dgm:presLayoutVars>
      </dgm:prSet>
      <dgm:spPr/>
    </dgm:pt>
    <dgm:pt modelId="{A842786C-23BF-468B-94F2-7391177C75A5}" type="pres">
      <dgm:prSet presAssocID="{36C226B4-3B77-46CA-BAA2-0C3B9007E493}" presName="sibTrans" presStyleLbl="sibTrans2D1" presStyleIdx="2" presStyleCnt="4" custAng="10823179"/>
      <dgm:spPr>
        <a:prstGeom prst="rightArrow">
          <a:avLst/>
        </a:prstGeom>
      </dgm:spPr>
    </dgm:pt>
    <dgm:pt modelId="{196EA301-8628-4F73-9DBB-059AFB7EAD4B}" type="pres">
      <dgm:prSet presAssocID="{36C226B4-3B77-46CA-BAA2-0C3B9007E493}" presName="connectorText" presStyleLbl="sibTrans2D1" presStyleIdx="2" presStyleCnt="4"/>
      <dgm:spPr/>
    </dgm:pt>
    <dgm:pt modelId="{82E055FF-D410-4755-A87A-ED788BF5BDF5}" type="pres">
      <dgm:prSet presAssocID="{F6F39EB9-A6F9-4BED-A3A1-67D0C60316FC}" presName="node" presStyleLbl="node1" presStyleIdx="3" presStyleCnt="4">
        <dgm:presLayoutVars>
          <dgm:bulletEnabled val="1"/>
        </dgm:presLayoutVars>
      </dgm:prSet>
      <dgm:spPr/>
    </dgm:pt>
    <dgm:pt modelId="{033FF75D-8515-47C5-A820-4914D93FE03A}" type="pres">
      <dgm:prSet presAssocID="{9304CDA6-F923-4017-A8D4-B1A0BFBDCB2C}" presName="sibTrans" presStyleLbl="sibTrans2D1" presStyleIdx="3" presStyleCnt="4"/>
      <dgm:spPr>
        <a:prstGeom prst="rightArrow">
          <a:avLst/>
        </a:prstGeom>
      </dgm:spPr>
    </dgm:pt>
    <dgm:pt modelId="{635D6B0D-0DCE-4A81-B9C6-08BE3A152C34}" type="pres">
      <dgm:prSet presAssocID="{9304CDA6-F923-4017-A8D4-B1A0BFBDCB2C}" presName="connectorText" presStyleLbl="sibTrans2D1" presStyleIdx="3" presStyleCnt="4"/>
      <dgm:spPr/>
    </dgm:pt>
  </dgm:ptLst>
  <dgm:cxnLst>
    <dgm:cxn modelId="{9FB12B1F-B3DB-4453-9DF6-95C1305CA3FC}" type="presOf" srcId="{36C226B4-3B77-46CA-BAA2-0C3B9007E493}" destId="{196EA301-8628-4F73-9DBB-059AFB7EAD4B}" srcOrd="1" destOrd="0" presId="urn:microsoft.com/office/officeart/2005/8/layout/cycle7"/>
    <dgm:cxn modelId="{21D4AB35-7EDE-423D-837D-016661FCD509}" type="presOf" srcId="{F735DD39-81C2-46B7-A862-509F699CC047}" destId="{5C4B26E4-89EF-4528-B6F0-A7320DB50520}" srcOrd="1" destOrd="0" presId="urn:microsoft.com/office/officeart/2005/8/layout/cycle7"/>
    <dgm:cxn modelId="{AB4AB838-93EC-4FB9-9A24-740732EE6172}" type="presOf" srcId="{D9E07F90-3284-4B0D-A1EC-381D38BE5EC4}" destId="{BCA09A2B-DD97-43BC-997E-19F159DD678D}" srcOrd="1" destOrd="0" presId="urn:microsoft.com/office/officeart/2005/8/layout/cycle7"/>
    <dgm:cxn modelId="{C6E8433E-6492-4E0E-8D22-F2E702BC7DD2}" type="presOf" srcId="{AE978CDA-B42F-4521-A72B-2F93B3C750D4}" destId="{3CDBBB85-14AE-4F5A-AD0C-07DE18007E3F}" srcOrd="0" destOrd="0" presId="urn:microsoft.com/office/officeart/2005/8/layout/cycle7"/>
    <dgm:cxn modelId="{64C5B15E-8422-46F2-A725-98F0E0AA2A1B}" srcId="{DE60CF8A-87E0-4B87-9795-D10F169376D2}" destId="{AE978CDA-B42F-4521-A72B-2F93B3C750D4}" srcOrd="0" destOrd="0" parTransId="{96F9A146-4361-491E-8FF5-BC5EB4C5A043}" sibTransId="{F735DD39-81C2-46B7-A862-509F699CC047}"/>
    <dgm:cxn modelId="{CA53726C-E04A-4972-9128-8C5E14BBF7F9}" srcId="{DE60CF8A-87E0-4B87-9795-D10F169376D2}" destId="{A4E1E669-5010-40A1-9B5D-CBE3B4CECC98}" srcOrd="1" destOrd="0" parTransId="{1088E2A6-3D72-4DCC-A468-2997D429AD10}" sibTransId="{D9E07F90-3284-4B0D-A1EC-381D38BE5EC4}"/>
    <dgm:cxn modelId="{F94A1B50-AD55-4F5D-A1A2-E1DD7A2C1702}" type="presOf" srcId="{9304CDA6-F923-4017-A8D4-B1A0BFBDCB2C}" destId="{635D6B0D-0DCE-4A81-B9C6-08BE3A152C34}" srcOrd="1" destOrd="0" presId="urn:microsoft.com/office/officeart/2005/8/layout/cycle7"/>
    <dgm:cxn modelId="{88157051-5001-47F9-B34A-63ACA8BA4E85}" type="presOf" srcId="{36C226B4-3B77-46CA-BAA2-0C3B9007E493}" destId="{A842786C-23BF-468B-94F2-7391177C75A5}" srcOrd="0" destOrd="0" presId="urn:microsoft.com/office/officeart/2005/8/layout/cycle7"/>
    <dgm:cxn modelId="{44456881-CD0E-4A3A-8284-EB5884608D6A}" type="presOf" srcId="{F6F39EB9-A6F9-4BED-A3A1-67D0C60316FC}" destId="{82E055FF-D410-4755-A87A-ED788BF5BDF5}" srcOrd="0" destOrd="0" presId="urn:microsoft.com/office/officeart/2005/8/layout/cycle7"/>
    <dgm:cxn modelId="{317BDCAC-6EDD-4265-A0D3-2825BD6CBEBB}" srcId="{DE60CF8A-87E0-4B87-9795-D10F169376D2}" destId="{F6F39EB9-A6F9-4BED-A3A1-67D0C60316FC}" srcOrd="3" destOrd="0" parTransId="{69E4C078-BD17-4021-9F4D-7EC827324492}" sibTransId="{9304CDA6-F923-4017-A8D4-B1A0BFBDCB2C}"/>
    <dgm:cxn modelId="{C023B9B9-E3C3-430E-B16B-0D44430049DF}" type="presOf" srcId="{179407EF-3AB8-4418-A672-9EECFBA8FF8F}" destId="{AA4B6653-B4AB-4EEB-B946-6227CCF0B122}" srcOrd="0" destOrd="0" presId="urn:microsoft.com/office/officeart/2005/8/layout/cycle7"/>
    <dgm:cxn modelId="{8F6327D2-02E7-47FF-92EA-529EA8D5AA69}" type="presOf" srcId="{F735DD39-81C2-46B7-A862-509F699CC047}" destId="{456C4DBE-0222-4DD9-84B9-98D3E76A7EB0}" srcOrd="0" destOrd="0" presId="urn:microsoft.com/office/officeart/2005/8/layout/cycle7"/>
    <dgm:cxn modelId="{EDD5C5D9-C2F4-4FD8-B901-AF927FBC0F54}" type="presOf" srcId="{A4E1E669-5010-40A1-9B5D-CBE3B4CECC98}" destId="{89CD588A-11B9-444F-A212-C0478C050ECA}" srcOrd="0" destOrd="0" presId="urn:microsoft.com/office/officeart/2005/8/layout/cycle7"/>
    <dgm:cxn modelId="{D51324E3-0DC8-4F57-8A36-001927791EED}" type="presOf" srcId="{9304CDA6-F923-4017-A8D4-B1A0BFBDCB2C}" destId="{033FF75D-8515-47C5-A820-4914D93FE03A}" srcOrd="0" destOrd="0" presId="urn:microsoft.com/office/officeart/2005/8/layout/cycle7"/>
    <dgm:cxn modelId="{F59E51F5-4810-40B0-82F8-A5A522D65970}" srcId="{DE60CF8A-87E0-4B87-9795-D10F169376D2}" destId="{179407EF-3AB8-4418-A672-9EECFBA8FF8F}" srcOrd="2" destOrd="0" parTransId="{07CE48B8-A1F6-437E-9BE7-ACC9B807C499}" sibTransId="{36C226B4-3B77-46CA-BAA2-0C3B9007E493}"/>
    <dgm:cxn modelId="{4E0154FA-5E2E-4A6D-8BD2-5ABBD6722E8B}" type="presOf" srcId="{DE60CF8A-87E0-4B87-9795-D10F169376D2}" destId="{5A974566-2A87-44CC-B783-C043C4B63BE1}" srcOrd="0" destOrd="0" presId="urn:microsoft.com/office/officeart/2005/8/layout/cycle7"/>
    <dgm:cxn modelId="{C151A1FD-842D-4299-B5F4-A6A01AB2F55A}" type="presOf" srcId="{D9E07F90-3284-4B0D-A1EC-381D38BE5EC4}" destId="{47AD61C9-A9F1-45A8-BA53-10D9C5C0DD15}" srcOrd="0" destOrd="0" presId="urn:microsoft.com/office/officeart/2005/8/layout/cycle7"/>
    <dgm:cxn modelId="{40A413FB-C093-403F-BB5E-061D5F5A845E}" type="presParOf" srcId="{5A974566-2A87-44CC-B783-C043C4B63BE1}" destId="{3CDBBB85-14AE-4F5A-AD0C-07DE18007E3F}" srcOrd="0" destOrd="0" presId="urn:microsoft.com/office/officeart/2005/8/layout/cycle7"/>
    <dgm:cxn modelId="{E18D0324-61B7-420C-9A1A-A5D8B9B2B63A}" type="presParOf" srcId="{5A974566-2A87-44CC-B783-C043C4B63BE1}" destId="{456C4DBE-0222-4DD9-84B9-98D3E76A7EB0}" srcOrd="1" destOrd="0" presId="urn:microsoft.com/office/officeart/2005/8/layout/cycle7"/>
    <dgm:cxn modelId="{A5709D94-D3A6-4CB9-92D1-E2774D293645}" type="presParOf" srcId="{456C4DBE-0222-4DD9-84B9-98D3E76A7EB0}" destId="{5C4B26E4-89EF-4528-B6F0-A7320DB50520}" srcOrd="0" destOrd="0" presId="urn:microsoft.com/office/officeart/2005/8/layout/cycle7"/>
    <dgm:cxn modelId="{CD89348B-3431-4550-86A9-6B30640F97AA}" type="presParOf" srcId="{5A974566-2A87-44CC-B783-C043C4B63BE1}" destId="{89CD588A-11B9-444F-A212-C0478C050ECA}" srcOrd="2" destOrd="0" presId="urn:microsoft.com/office/officeart/2005/8/layout/cycle7"/>
    <dgm:cxn modelId="{7D807B67-FBAE-4517-8606-46552AF5510C}" type="presParOf" srcId="{5A974566-2A87-44CC-B783-C043C4B63BE1}" destId="{47AD61C9-A9F1-45A8-BA53-10D9C5C0DD15}" srcOrd="3" destOrd="0" presId="urn:microsoft.com/office/officeart/2005/8/layout/cycle7"/>
    <dgm:cxn modelId="{71AA8A15-13D4-44AF-9A3D-1CF3780EF5BA}" type="presParOf" srcId="{47AD61C9-A9F1-45A8-BA53-10D9C5C0DD15}" destId="{BCA09A2B-DD97-43BC-997E-19F159DD678D}" srcOrd="0" destOrd="0" presId="urn:microsoft.com/office/officeart/2005/8/layout/cycle7"/>
    <dgm:cxn modelId="{20634B49-F866-422D-8468-2075042E58D8}" type="presParOf" srcId="{5A974566-2A87-44CC-B783-C043C4B63BE1}" destId="{AA4B6653-B4AB-4EEB-B946-6227CCF0B122}" srcOrd="4" destOrd="0" presId="urn:microsoft.com/office/officeart/2005/8/layout/cycle7"/>
    <dgm:cxn modelId="{A6E9A437-F8E3-4F19-9147-02D168C2371A}" type="presParOf" srcId="{5A974566-2A87-44CC-B783-C043C4B63BE1}" destId="{A842786C-23BF-468B-94F2-7391177C75A5}" srcOrd="5" destOrd="0" presId="urn:microsoft.com/office/officeart/2005/8/layout/cycle7"/>
    <dgm:cxn modelId="{A0470224-6577-4ADC-811A-97B83F7CCDF2}" type="presParOf" srcId="{A842786C-23BF-468B-94F2-7391177C75A5}" destId="{196EA301-8628-4F73-9DBB-059AFB7EAD4B}" srcOrd="0" destOrd="0" presId="urn:microsoft.com/office/officeart/2005/8/layout/cycle7"/>
    <dgm:cxn modelId="{6694AD1F-4623-46C6-858E-D197ED7A0EFA}" type="presParOf" srcId="{5A974566-2A87-44CC-B783-C043C4B63BE1}" destId="{82E055FF-D410-4755-A87A-ED788BF5BDF5}" srcOrd="6" destOrd="0" presId="urn:microsoft.com/office/officeart/2005/8/layout/cycle7"/>
    <dgm:cxn modelId="{30058222-6B47-4B5C-9EA0-49ADF120222E}" type="presParOf" srcId="{5A974566-2A87-44CC-B783-C043C4B63BE1}" destId="{033FF75D-8515-47C5-A820-4914D93FE03A}" srcOrd="7" destOrd="0" presId="urn:microsoft.com/office/officeart/2005/8/layout/cycle7"/>
    <dgm:cxn modelId="{44CF4687-9AC9-48F3-8E9A-1D9AABD1E9C6}" type="presParOf" srcId="{033FF75D-8515-47C5-A820-4914D93FE03A}" destId="{635D6B0D-0DCE-4A81-B9C6-08BE3A152C34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DBBB85-14AE-4F5A-AD0C-07DE18007E3F}">
      <dsp:nvSpPr>
        <dsp:cNvPr id="0" name=""/>
        <dsp:cNvSpPr/>
      </dsp:nvSpPr>
      <dsp:spPr>
        <a:xfrm>
          <a:off x="1068314" y="1364"/>
          <a:ext cx="891617" cy="445808"/>
        </a:xfrm>
        <a:prstGeom prst="roundRect">
          <a:avLst>
            <a:gd name="adj" fmla="val 10000"/>
          </a:avLst>
        </a:prstGeom>
        <a:solidFill>
          <a:srgbClr val="155293"/>
        </a:solidFill>
        <a:ln w="25400" cap="flat" cmpd="sng" algn="ctr">
          <a:solidFill>
            <a:srgbClr val="2CA1D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H</a:t>
          </a:r>
          <a:r>
            <a:rPr lang="en-US" sz="1600" b="0" kern="1200" baseline="-25000" dirty="0"/>
            <a:t>2</a:t>
          </a:r>
        </a:p>
      </dsp:txBody>
      <dsp:txXfrm>
        <a:off x="1081371" y="14421"/>
        <a:ext cx="865503" cy="419694"/>
      </dsp:txXfrm>
    </dsp:sp>
    <dsp:sp modelId="{456C4DBE-0222-4DD9-84B9-98D3E76A7EB0}">
      <dsp:nvSpPr>
        <dsp:cNvPr id="0" name=""/>
        <dsp:cNvSpPr/>
      </dsp:nvSpPr>
      <dsp:spPr>
        <a:xfrm rot="2700000">
          <a:off x="1710104" y="574102"/>
          <a:ext cx="463738" cy="156033"/>
        </a:xfrm>
        <a:prstGeom prst="rightArrow">
          <a:avLst/>
        </a:prstGeom>
        <a:solidFill>
          <a:srgbClr val="2CA1DC"/>
        </a:solidFill>
        <a:ln>
          <a:solidFill>
            <a:srgbClr val="155293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>
        <a:off x="1756914" y="605309"/>
        <a:ext cx="370118" cy="93619"/>
      </dsp:txXfrm>
    </dsp:sp>
    <dsp:sp modelId="{89CD588A-11B9-444F-A212-C0478C050ECA}">
      <dsp:nvSpPr>
        <dsp:cNvPr id="0" name=""/>
        <dsp:cNvSpPr/>
      </dsp:nvSpPr>
      <dsp:spPr>
        <a:xfrm>
          <a:off x="1924014" y="857064"/>
          <a:ext cx="891617" cy="445808"/>
        </a:xfrm>
        <a:prstGeom prst="roundRect">
          <a:avLst>
            <a:gd name="adj" fmla="val 10000"/>
          </a:avLst>
        </a:prstGeom>
        <a:solidFill>
          <a:srgbClr val="155293"/>
        </a:solidFill>
        <a:ln w="25400" cap="flat" cmpd="sng" algn="ctr">
          <a:solidFill>
            <a:srgbClr val="2CA1D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Reaction</a:t>
          </a:r>
        </a:p>
      </dsp:txBody>
      <dsp:txXfrm>
        <a:off x="1937071" y="870121"/>
        <a:ext cx="865503" cy="419694"/>
      </dsp:txXfrm>
    </dsp:sp>
    <dsp:sp modelId="{47AD61C9-A9F1-45A8-BA53-10D9C5C0DD15}">
      <dsp:nvSpPr>
        <dsp:cNvPr id="0" name=""/>
        <dsp:cNvSpPr/>
      </dsp:nvSpPr>
      <dsp:spPr>
        <a:xfrm rot="8225573">
          <a:off x="1710104" y="1429802"/>
          <a:ext cx="463738" cy="156033"/>
        </a:xfrm>
        <a:prstGeom prst="leftArrow">
          <a:avLst/>
        </a:prstGeom>
        <a:solidFill>
          <a:srgbClr val="2CA1DC"/>
        </a:solidFill>
        <a:ln>
          <a:solidFill>
            <a:srgbClr val="155293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 rot="10800000">
        <a:off x="1756914" y="1461009"/>
        <a:ext cx="370118" cy="93619"/>
      </dsp:txXfrm>
    </dsp:sp>
    <dsp:sp modelId="{AA4B6653-B4AB-4EEB-B946-6227CCF0B122}">
      <dsp:nvSpPr>
        <dsp:cNvPr id="0" name=""/>
        <dsp:cNvSpPr/>
      </dsp:nvSpPr>
      <dsp:spPr>
        <a:xfrm>
          <a:off x="1068314" y="1712764"/>
          <a:ext cx="891617" cy="445808"/>
        </a:xfrm>
        <a:prstGeom prst="roundRect">
          <a:avLst>
            <a:gd name="adj" fmla="val 10000"/>
          </a:avLst>
        </a:prstGeom>
        <a:solidFill>
          <a:srgbClr val="155293"/>
        </a:solidFill>
        <a:ln w="25400" cap="flat" cmpd="sng" algn="ctr">
          <a:solidFill>
            <a:srgbClr val="2CA1D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O</a:t>
          </a:r>
          <a:r>
            <a:rPr lang="en-US" sz="1600" b="0" kern="1200" baseline="-25000" dirty="0"/>
            <a:t>2</a:t>
          </a:r>
        </a:p>
      </dsp:txBody>
      <dsp:txXfrm>
        <a:off x="1081371" y="1725821"/>
        <a:ext cx="865503" cy="419694"/>
      </dsp:txXfrm>
    </dsp:sp>
    <dsp:sp modelId="{A842786C-23BF-468B-94F2-7391177C75A5}">
      <dsp:nvSpPr>
        <dsp:cNvPr id="0" name=""/>
        <dsp:cNvSpPr/>
      </dsp:nvSpPr>
      <dsp:spPr>
        <a:xfrm rot="2723179">
          <a:off x="854404" y="1429802"/>
          <a:ext cx="463738" cy="156033"/>
        </a:xfrm>
        <a:prstGeom prst="rightArrow">
          <a:avLst/>
        </a:prstGeom>
        <a:solidFill>
          <a:srgbClr val="2CA1DC"/>
        </a:solidFill>
        <a:ln>
          <a:solidFill>
            <a:srgbClr val="155293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 rot="10800000">
        <a:off x="901214" y="1461009"/>
        <a:ext cx="370118" cy="93619"/>
      </dsp:txXfrm>
    </dsp:sp>
    <dsp:sp modelId="{82E055FF-D410-4755-A87A-ED788BF5BDF5}">
      <dsp:nvSpPr>
        <dsp:cNvPr id="0" name=""/>
        <dsp:cNvSpPr/>
      </dsp:nvSpPr>
      <dsp:spPr>
        <a:xfrm>
          <a:off x="212614" y="857064"/>
          <a:ext cx="891617" cy="445808"/>
        </a:xfrm>
        <a:prstGeom prst="roundRect">
          <a:avLst>
            <a:gd name="adj" fmla="val 10000"/>
          </a:avLst>
        </a:prstGeom>
        <a:solidFill>
          <a:srgbClr val="155293"/>
        </a:solidFill>
        <a:ln w="25400" cap="flat" cmpd="sng" algn="ctr">
          <a:solidFill>
            <a:srgbClr val="2CA1D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Water + Power</a:t>
          </a:r>
        </a:p>
      </dsp:txBody>
      <dsp:txXfrm>
        <a:off x="225671" y="870121"/>
        <a:ext cx="865503" cy="419694"/>
      </dsp:txXfrm>
    </dsp:sp>
    <dsp:sp modelId="{033FF75D-8515-47C5-A820-4914D93FE03A}">
      <dsp:nvSpPr>
        <dsp:cNvPr id="0" name=""/>
        <dsp:cNvSpPr/>
      </dsp:nvSpPr>
      <dsp:spPr>
        <a:xfrm rot="18900000">
          <a:off x="854404" y="574102"/>
          <a:ext cx="463738" cy="156033"/>
        </a:xfrm>
        <a:prstGeom prst="rightArrow">
          <a:avLst/>
        </a:prstGeom>
        <a:solidFill>
          <a:srgbClr val="2CA1DC"/>
        </a:solidFill>
        <a:ln>
          <a:solidFill>
            <a:srgbClr val="155293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>
        <a:off x="901214" y="605309"/>
        <a:ext cx="370118" cy="936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820B3-B52E-48A4-9510-638BEAA70DA5}" type="datetimeFigureOut">
              <a:rPr lang="en-GB" smtClean="0"/>
              <a:t>10/10/2019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F4BDB-4719-4960-A8D5-403E9D1FD9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143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D84A2A-3417-40D2-85A1-FC8749C3664A}" type="datetimeFigureOut">
              <a:rPr lang="en-GB" smtClean="0"/>
              <a:t>10/10/2019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C39AF1-E796-4CB8-A0D6-EEDF61F7014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3054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thium_iron_phosphate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Spinel" TargetMode="External"/><Relationship Id="rId5" Type="http://schemas.openxmlformats.org/officeDocument/2006/relationships/hyperlink" Target="https://en.wikipedia.org/wiki/Manganese" TargetMode="External"/><Relationship Id="rId4" Type="http://schemas.openxmlformats.org/officeDocument/2006/relationships/hyperlink" Target="https://en.wikipedia.org/wiki/Lithium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9AF1-E796-4CB8-A0D6-EEDF61F70143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7421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catalytic converter in a diesel passenger vehicle typically uses 3-7 grams of platinum compared with around 30-60 grams currently needed for a fuel cell for the same vehicle.</a:t>
            </a:r>
          </a:p>
          <a:p>
            <a:r>
              <a:rPr lang="en-GB" dirty="0"/>
              <a:t>Toyota Mirai stated Pt content is 30 g, Nexo uses 56 g of Pt, China is leading the way, targeting 2 million fuel cell vehicles by 2030.</a:t>
            </a:r>
            <a:r>
              <a:rPr lang="en-GB" sz="1200" dirty="0">
                <a:solidFill>
                  <a:srgbClr val="005F9F"/>
                </a:solidFill>
              </a:rPr>
              <a:t> “</a:t>
            </a:r>
            <a:r>
              <a:rPr lang="en-GB" sz="1200" b="1" dirty="0">
                <a:solidFill>
                  <a:srgbClr val="005F9F"/>
                </a:solidFill>
              </a:rPr>
              <a:t>A battery-electric 40 t truck with 500 km range needs 8 t of battery</a:t>
            </a:r>
            <a:r>
              <a:rPr lang="en-GB" sz="1200" dirty="0">
                <a:solidFill>
                  <a:srgbClr val="005F9F"/>
                </a:solidFill>
              </a:rPr>
              <a:t>” (2019, Katsuhiko Hirose, Toyota)</a:t>
            </a:r>
            <a:endParaRPr lang="en-GB" dirty="0"/>
          </a:p>
          <a:p>
            <a:endParaRPr lang="en-GB" dirty="0"/>
          </a:p>
          <a:p>
            <a:r>
              <a:rPr lang="en-GB" sz="1200" dirty="0">
                <a:solidFill>
                  <a:srgbClr val="005F9F"/>
                </a:solidFill>
              </a:rPr>
              <a:t>A 2/5 axle tractor-trailer combination has a maximum permissible load of weight of between 10 t to 20 t. 3/3 tractor trailer can go up to 28 t. Maximum diesel fuel weight is ~850 kg (1,000 litres).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B546E-6D0E-44DB-A964-AA210BDFD00F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7053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Joint purchase agreements are driving the price per vehicle down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B546E-6D0E-44DB-A964-AA210BDFD00F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3750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* Full charge with standard 80 kW BYD charge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9AF1-E796-4CB8-A0D6-EEDF61F70143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3040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solidFill>
                  <a:srgbClr val="00B0F0"/>
                </a:solidFill>
              </a:rPr>
              <a:t>Model is a horrible hybrid of data from Daimler, tesla, Toyota and Kenworth (Daimler e-Cascadia Electric Truck)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B0F0"/>
                </a:solidFill>
              </a:rPr>
              <a:t>(based on Tesla battery packs, no Daimler data available)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B546E-6D0E-44DB-A964-AA210BDFD00F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9453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B546E-6D0E-44DB-A964-AA210BDFD00F}" type="slidenum">
              <a:rPr lang="en-GB" smtClean="0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8795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9AF1-E796-4CB8-A0D6-EEDF61F70143}" type="slidenum">
              <a:rPr lang="en-GB" smtClean="0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4127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Pictures – Copper mine, lithium salt evaporation ponds and cobalt processing </a:t>
            </a:r>
          </a:p>
          <a:p>
            <a:r>
              <a:rPr lang="en-GB" dirty="0"/>
              <a:t>Types of battery chemistry:  Nickel metal hydride (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30–80 Wh/kg and long life, but poor efficiency) </a:t>
            </a:r>
            <a:r>
              <a:rPr lang="en-GB" dirty="0"/>
              <a:t> NaAlNiCl4 (aka Zebra ,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120 Wh/kg, but poor power to weight and must be heated to 270 degrees C) </a:t>
            </a:r>
            <a:r>
              <a:rPr lang="en-GB" dirty="0"/>
              <a:t>  &amp; Lithium ion or Lipo (</a:t>
            </a:r>
            <a:r>
              <a:rPr lang="en-GB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lithium iron phosphate</a:t>
            </a:r>
            <a:r>
              <a:rPr lang="en-GB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Lithium"/>
              </a:rPr>
              <a:t>lithium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Manganese"/>
              </a:rPr>
              <a:t>manganese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Spinel"/>
              </a:rPr>
              <a:t>spinel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140 Wh/kg , low self discharge a self-discharge rate (5% per month?)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39AF1-E796-4CB8-A0D6-EEDF61F70143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2707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already know how to manufacture, transport and use H2 -Existing production of H2 is 95% from fossil fuels</a:t>
            </a:r>
          </a:p>
          <a:p>
            <a:pPr lvl="1"/>
            <a:r>
              <a:rPr lang="en-GB" dirty="0"/>
              <a:t>Steam methane reforming of methane</a:t>
            </a:r>
          </a:p>
          <a:p>
            <a:pPr lvl="1"/>
            <a:r>
              <a:rPr lang="en-GB" dirty="0"/>
              <a:t>Hydrogen vehicles world wide do not use SMR H2.  In the EU and UK majority of projects use 80%+ electrolysed hydrogen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B546E-6D0E-44DB-A964-AA210BDFD00F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1160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Hydrogen reacts with oxygen to create water, and the reaction is reversable.</a:t>
            </a:r>
          </a:p>
          <a:p>
            <a:r>
              <a:rPr lang="en-GB" dirty="0"/>
              <a:t>Hydrogen is very light weight (superb mass based energy density)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B546E-6D0E-44DB-A964-AA210BDFD00F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1137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Pictures clockwise – Hindenburg H2 fire, BEV thermal runaway, H2 station cylinder failure, conventional fossil fuel forecourt fire </a:t>
            </a:r>
          </a:p>
          <a:p>
            <a:r>
              <a:rPr lang="en-GB" dirty="0"/>
              <a:t>How many petrol forecourt station fires n the USA each year? 5,000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39AF1-E796-4CB8-A0D6-EEDF61F70143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5808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122 Leadenhall street (cheese grater building) suffered from embrittled bolts which had to be replaced in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B546E-6D0E-44DB-A964-AA210BDFD00F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0246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of the above operates on BEV, FCEV or both? All are hybrids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SNCF’s n(French railway company)  objective was "to have not a single diesel (train) left on French railroads in 15 years.“ just ordered 15 new H2 trains (august 29</a:t>
            </a:r>
            <a:r>
              <a:rPr lang="en-GB" sz="1200" b="0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2019)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B546E-6D0E-44DB-A964-AA210BDFD00F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8147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9AF1-E796-4CB8-A0D6-EEDF61F70143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5498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9AF1-E796-4CB8-A0D6-EEDF61F70143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2717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470FE-B43B-4F4C-9001-184CA9D65827}" type="datetimeFigureOut">
              <a:rPr lang="en-GB" smtClean="0"/>
              <a:pPr/>
              <a:t>10/10/2019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CFE7-5EEB-4FBA-BC59-DA895D6660F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470FE-B43B-4F4C-9001-184CA9D65827}" type="datetimeFigureOut">
              <a:rPr lang="en-GB" smtClean="0"/>
              <a:pPr/>
              <a:t>10/10/2019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CFE7-5EEB-4FBA-BC59-DA895D6660F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470FE-B43B-4F4C-9001-184CA9D65827}" type="datetimeFigureOut">
              <a:rPr lang="en-GB" smtClean="0"/>
              <a:pPr/>
              <a:t>10/10/2019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CFE7-5EEB-4FBA-BC59-DA895D6660F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resentation-template-with-infographic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F3044CF8-C6D0-4AB0-8658-48C2B1A540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7585" y="516236"/>
            <a:ext cx="7128791" cy="461665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rgbClr val="005A9B"/>
                </a:solidFill>
              </a:defRPr>
            </a:lvl1pPr>
          </a:lstStyle>
          <a:p>
            <a:pPr lvl="0"/>
            <a:r>
              <a:rPr lang="en-US" dirty="0"/>
              <a:t>Slide Title Goes Here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EB7A713F-9396-46A0-9554-C8A2ADD05E7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8314" y="1035696"/>
            <a:ext cx="8352159" cy="3048222"/>
          </a:xfrm>
        </p:spPr>
        <p:txBody>
          <a:bodyPr/>
          <a:lstStyle>
            <a:lvl1pPr>
              <a:defRPr>
                <a:solidFill>
                  <a:srgbClr val="009CDC"/>
                </a:solidFill>
              </a:defRPr>
            </a:lvl1pPr>
            <a:lvl2pPr>
              <a:defRPr>
                <a:solidFill>
                  <a:srgbClr val="009CDC"/>
                </a:solidFill>
              </a:defRPr>
            </a:lvl2pPr>
            <a:lvl3pPr>
              <a:defRPr>
                <a:solidFill>
                  <a:srgbClr val="009CDC"/>
                </a:solidFill>
              </a:defRPr>
            </a:lvl3pPr>
            <a:lvl4pPr>
              <a:defRPr>
                <a:solidFill>
                  <a:srgbClr val="009CDC"/>
                </a:solidFill>
              </a:defRPr>
            </a:lvl4pPr>
            <a:lvl5pPr>
              <a:defRPr>
                <a:solidFill>
                  <a:srgbClr val="009CDC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759896-EE20-43A1-9CF8-C16524A4E1FF}"/>
              </a:ext>
            </a:extLst>
          </p:cNvPr>
          <p:cNvSpPr/>
          <p:nvPr userDrawn="1"/>
        </p:nvSpPr>
        <p:spPr>
          <a:xfrm>
            <a:off x="611560" y="102394"/>
            <a:ext cx="6264696" cy="400110"/>
          </a:xfrm>
          <a:prstGeom prst="rect">
            <a:avLst/>
          </a:prstGeom>
          <a:gradFill>
            <a:gsLst>
              <a:gs pos="10000">
                <a:schemeClr val="bg1"/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10800000" scaled="1"/>
          </a:gradFill>
        </p:spPr>
        <p:txBody>
          <a:bodyPr wrap="square" anchor="ctr">
            <a:spAutoFit/>
          </a:bodyPr>
          <a:lstStyle/>
          <a:p>
            <a:r>
              <a:rPr lang="en-GB" sz="2000" b="1" kern="1200" dirty="0">
                <a:solidFill>
                  <a:srgbClr val="009CDC"/>
                </a:solidFill>
                <a:latin typeface="Helvetica" pitchFamily="2" charset="0"/>
                <a:ea typeface="+mn-ea"/>
                <a:cs typeface="+mn-cs"/>
              </a:rPr>
              <a:t>BEVs or FCEVs?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DB3634A-26F4-4629-AB37-6D9567313F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7461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ACFE7-5EEB-4FBA-BC59-DA895D6660F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694320-25D0-4DE1-937B-7E3316FC9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" r="-16982"/>
          <a:stretch/>
        </p:blipFill>
        <p:spPr>
          <a:xfrm>
            <a:off x="8124537" y="123478"/>
            <a:ext cx="1019464" cy="80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694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resentation-template-with-infographic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F3044CF8-C6D0-4AB0-8658-48C2B1A540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7585" y="516236"/>
            <a:ext cx="7128791" cy="461665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rgbClr val="005A9B"/>
                </a:solidFill>
              </a:defRPr>
            </a:lvl1pPr>
          </a:lstStyle>
          <a:p>
            <a:pPr lvl="0"/>
            <a:r>
              <a:rPr lang="en-US" dirty="0"/>
              <a:t>Slide Title Goes Here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EB7A713F-9396-46A0-9554-C8A2ADD05E7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8314" y="1035696"/>
            <a:ext cx="8352159" cy="3048222"/>
          </a:xfrm>
        </p:spPr>
        <p:txBody>
          <a:bodyPr/>
          <a:lstStyle>
            <a:lvl1pPr>
              <a:defRPr>
                <a:solidFill>
                  <a:srgbClr val="009CDC"/>
                </a:solidFill>
              </a:defRPr>
            </a:lvl1pPr>
            <a:lvl2pPr>
              <a:defRPr>
                <a:solidFill>
                  <a:srgbClr val="009CDC"/>
                </a:solidFill>
              </a:defRPr>
            </a:lvl2pPr>
            <a:lvl3pPr>
              <a:defRPr>
                <a:solidFill>
                  <a:srgbClr val="009CDC"/>
                </a:solidFill>
              </a:defRPr>
            </a:lvl3pPr>
            <a:lvl4pPr>
              <a:defRPr>
                <a:solidFill>
                  <a:srgbClr val="009CDC"/>
                </a:solidFill>
              </a:defRPr>
            </a:lvl4pPr>
            <a:lvl5pPr>
              <a:defRPr>
                <a:solidFill>
                  <a:srgbClr val="009CDC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759896-EE20-43A1-9CF8-C16524A4E1FF}"/>
              </a:ext>
            </a:extLst>
          </p:cNvPr>
          <p:cNvSpPr/>
          <p:nvPr userDrawn="1"/>
        </p:nvSpPr>
        <p:spPr>
          <a:xfrm>
            <a:off x="611560" y="102394"/>
            <a:ext cx="6264696" cy="400110"/>
          </a:xfrm>
          <a:prstGeom prst="rect">
            <a:avLst/>
          </a:prstGeom>
          <a:gradFill>
            <a:gsLst>
              <a:gs pos="10000">
                <a:schemeClr val="bg1"/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10800000" scaled="1"/>
          </a:gradFill>
        </p:spPr>
        <p:txBody>
          <a:bodyPr wrap="square" anchor="ctr">
            <a:spAutoFit/>
          </a:bodyPr>
          <a:lstStyle/>
          <a:p>
            <a:r>
              <a:rPr lang="en-GB" sz="2000" b="1" kern="1200" dirty="0">
                <a:solidFill>
                  <a:srgbClr val="009CDC"/>
                </a:solidFill>
                <a:latin typeface="Helvetica" pitchFamily="2" charset="0"/>
                <a:ea typeface="+mn-ea"/>
                <a:cs typeface="+mn-cs"/>
              </a:rPr>
              <a:t>BEVs or FCEVs?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DB3634A-26F4-4629-AB37-6D9567313F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7461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ACFE7-5EEB-4FBA-BC59-DA895D6660F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694320-25D0-4DE1-937B-7E3316FC9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" r="-16982"/>
          <a:stretch/>
        </p:blipFill>
        <p:spPr>
          <a:xfrm>
            <a:off x="8124537" y="123478"/>
            <a:ext cx="1019464" cy="80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12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470FE-B43B-4F4C-9001-184CA9D65827}" type="datetimeFigureOut">
              <a:rPr lang="en-GB" smtClean="0"/>
              <a:pPr/>
              <a:t>10/10/2019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CFE7-5EEB-4FBA-BC59-DA895D6660F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presentation-template-title-pa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2266"/>
            <a:ext cx="864096" cy="7950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resentation-template-section-pa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08520" y="2266"/>
            <a:ext cx="9144000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470FE-B43B-4F4C-9001-184CA9D65827}" type="datetimeFigureOut">
              <a:rPr lang="en-GB" smtClean="0"/>
              <a:pPr/>
              <a:t>10/10/2019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CFE7-5EEB-4FBA-BC59-DA895D6660F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58534" y="123478"/>
            <a:ext cx="378141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000" b="1" kern="1200" dirty="0">
                <a:solidFill>
                  <a:srgbClr val="2CA1DC"/>
                </a:solidFill>
                <a:latin typeface="Calibri" pitchFamily="34" charset="0"/>
                <a:ea typeface="+mn-ea"/>
                <a:cs typeface="+mn-cs"/>
              </a:rPr>
              <a:t>Presentation title goes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2266"/>
            <a:ext cx="864096" cy="7950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resentation-template-with-infographic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CFE7-5EEB-4FBA-BC59-DA895D6660F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58534" y="123478"/>
            <a:ext cx="291732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000" b="1" kern="1200" dirty="0">
                <a:solidFill>
                  <a:srgbClr val="2CA1DC"/>
                </a:solidFill>
                <a:latin typeface="Calibri" pitchFamily="34" charset="0"/>
                <a:ea typeface="+mn-ea"/>
                <a:cs typeface="+mn-cs"/>
              </a:rPr>
              <a:t>Nottingham</a:t>
            </a:r>
            <a:r>
              <a:rPr lang="en-GB" sz="2000" b="1" kern="1200" baseline="0" dirty="0">
                <a:solidFill>
                  <a:srgbClr val="2CA1DC"/>
                </a:solidFill>
                <a:latin typeface="Calibri" pitchFamily="34" charset="0"/>
                <a:ea typeface="+mn-ea"/>
                <a:cs typeface="+mn-cs"/>
              </a:rPr>
              <a:t> H2 Showcase</a:t>
            </a:r>
            <a:endParaRPr lang="en-GB" sz="2000" b="1" kern="1200" dirty="0">
              <a:solidFill>
                <a:srgbClr val="2CA1DC"/>
              </a:solidFill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2266"/>
            <a:ext cx="864096" cy="7950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iv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resentation-template-without-infographic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08520" y="-98928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358534" y="123478"/>
            <a:ext cx="378141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000" b="1" kern="1200" dirty="0">
                <a:solidFill>
                  <a:srgbClr val="009CDC"/>
                </a:solidFill>
                <a:latin typeface="Helvetica" pitchFamily="2" charset="0"/>
                <a:ea typeface="+mn-ea"/>
                <a:cs typeface="+mn-cs"/>
              </a:rPr>
              <a:t>BEVs or FCEVs?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CFE7-5EEB-4FBA-BC59-DA895D6660F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-1517"/>
            <a:ext cx="877957" cy="8077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resentation-template-end-pa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CFE7-5EEB-4FBA-BC59-DA895D6660F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2266"/>
            <a:ext cx="864096" cy="7950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470FE-B43B-4F4C-9001-184CA9D65827}" type="datetimeFigureOut">
              <a:rPr lang="en-GB" smtClean="0"/>
              <a:pPr/>
              <a:t>10/10/2019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CFE7-5EEB-4FBA-BC59-DA895D6660F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470FE-B43B-4F4C-9001-184CA9D65827}" type="datetimeFigureOut">
              <a:rPr lang="en-GB" smtClean="0"/>
              <a:pPr/>
              <a:t>10/10/2019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CFE7-5EEB-4FBA-BC59-DA895D6660F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470FE-B43B-4F4C-9001-184CA9D65827}" type="datetimeFigureOut">
              <a:rPr lang="en-GB" smtClean="0"/>
              <a:pPr/>
              <a:t>10/10/2019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CFE7-5EEB-4FBA-BC59-DA895D6660F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470FE-B43B-4F4C-9001-184CA9D65827}" type="datetimeFigureOut">
              <a:rPr lang="en-GB" smtClean="0"/>
              <a:pPr/>
              <a:t>10/10/2019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ACFE7-5EEB-4FBA-BC59-DA895D6660F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3" r:id="rId7"/>
    <p:sldLayoutId id="2147483656" r:id="rId8"/>
    <p:sldLayoutId id="2147483657" r:id="rId9"/>
    <p:sldLayoutId id="2147483658" r:id="rId10"/>
    <p:sldLayoutId id="2147483659" r:id="rId11"/>
    <p:sldLayoutId id="2147483664" r:id="rId12"/>
    <p:sldLayoutId id="214748366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tudentenergy.org/topics/steam-methane-reforming" TargetMode="External"/><Relationship Id="rId3" Type="http://schemas.openxmlformats.org/officeDocument/2006/relationships/image" Target="../media/image24.png"/><Relationship Id="rId7" Type="http://schemas.openxmlformats.org/officeDocument/2006/relationships/hyperlink" Target="http://www.eajv.ca/spip.php?page=article&amp;id_article=5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10" Type="http://schemas.openxmlformats.org/officeDocument/2006/relationships/hyperlink" Target="http://www.electrochemsci.org/papers/vol13/130201173.pdf" TargetMode="External"/><Relationship Id="rId4" Type="http://schemas.openxmlformats.org/officeDocument/2006/relationships/image" Target="../media/image25.png"/><Relationship Id="rId9" Type="http://schemas.openxmlformats.org/officeDocument/2006/relationships/hyperlink" Target="https://www.windpowerengineering.com/wp-content/uploads/2017/10/PEM-electrolyzer.pn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jpeg"/><Relationship Id="rId5" Type="http://schemas.openxmlformats.org/officeDocument/2006/relationships/image" Target="../media/image47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7.pn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80.sv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75656" y="556107"/>
            <a:ext cx="5976664" cy="313932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GB" sz="4400" b="1" kern="1200" dirty="0">
                <a:solidFill>
                  <a:srgbClr val="005F9F"/>
                </a:solidFill>
                <a:latin typeface="Calibri" pitchFamily="34" charset="0"/>
                <a:ea typeface="+mn-ea"/>
                <a:cs typeface="+mn-cs"/>
              </a:rPr>
              <a:t>HyTrEc 2</a:t>
            </a:r>
          </a:p>
          <a:p>
            <a:pPr lvl="0" algn="ctr"/>
            <a:r>
              <a:rPr lang="en-GB" b="1" dirty="0">
                <a:solidFill>
                  <a:srgbClr val="005F9F"/>
                </a:solidFill>
              </a:rPr>
              <a:t>Can fuel cells and battery technologies ever live in harmony?</a:t>
            </a:r>
            <a:endParaRPr lang="en-GB" dirty="0">
              <a:solidFill>
                <a:schemeClr val="tx2"/>
              </a:solidFill>
            </a:endParaRPr>
          </a:p>
          <a:p>
            <a:pPr algn="ctr"/>
            <a:endParaRPr lang="en-GB" sz="2800" dirty="0">
              <a:solidFill>
                <a:srgbClr val="2CA1DC"/>
              </a:solidFill>
            </a:endParaRPr>
          </a:p>
          <a:p>
            <a:pPr algn="ctr"/>
            <a:r>
              <a:rPr lang="en-GB" sz="2800" dirty="0">
                <a:solidFill>
                  <a:srgbClr val="2CA1DC"/>
                </a:solidFill>
              </a:rPr>
              <a:t>Dr. Nick McCarthy</a:t>
            </a:r>
          </a:p>
          <a:p>
            <a:pPr algn="ctr"/>
            <a:r>
              <a:rPr lang="en-GB" dirty="0">
                <a:solidFill>
                  <a:srgbClr val="2CA1DC"/>
                </a:solidFill>
              </a:rPr>
              <a:t>Technical Specialist</a:t>
            </a:r>
          </a:p>
          <a:p>
            <a:pPr algn="ctr"/>
            <a:r>
              <a:rPr lang="en-GB" dirty="0">
                <a:solidFill>
                  <a:srgbClr val="2CA1DC"/>
                </a:solidFill>
              </a:rPr>
              <a:t>nick.mccarthy@cenex.co.uk</a:t>
            </a:r>
          </a:p>
          <a:p>
            <a:pPr algn="ctr"/>
            <a:endParaRPr lang="en-GB" sz="4400" b="1" kern="1200" dirty="0">
              <a:solidFill>
                <a:schemeClr val="tx2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S2 SCIENCE CHEMICAL REACTIONS - ppt download">
            <a:extLst>
              <a:ext uri="{FF2B5EF4-FFF2-40B4-BE49-F238E27FC236}">
                <a16:creationId xmlns:a16="http://schemas.microsoft.com/office/drawing/2014/main" id="{8596C4BB-531A-4E25-9327-38DC63A4D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28485"/>
            <a:ext cx="3894513" cy="308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442F576-092B-41FA-86EB-35D18A116090}"/>
              </a:ext>
            </a:extLst>
          </p:cNvPr>
          <p:cNvSpPr txBox="1"/>
          <p:nvPr/>
        </p:nvSpPr>
        <p:spPr>
          <a:xfrm>
            <a:off x="1043609" y="1081431"/>
            <a:ext cx="22322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00" dirty="0"/>
              <a:t>2H</a:t>
            </a:r>
            <a:r>
              <a:rPr lang="en-GB" sz="3300" baseline="-25000" dirty="0"/>
              <a:t>2 </a:t>
            </a:r>
            <a:r>
              <a:rPr lang="en-GB" sz="3300" dirty="0"/>
              <a:t>+ O</a:t>
            </a:r>
            <a:r>
              <a:rPr lang="en-GB" sz="3300" baseline="-25000" dirty="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281A17-9A89-490F-85A8-F508042E7175}"/>
              </a:ext>
            </a:extLst>
          </p:cNvPr>
          <p:cNvSpPr txBox="1"/>
          <p:nvPr/>
        </p:nvSpPr>
        <p:spPr>
          <a:xfrm>
            <a:off x="6915463" y="1771622"/>
            <a:ext cx="11633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00" dirty="0"/>
              <a:t>2H</a:t>
            </a:r>
            <a:r>
              <a:rPr lang="en-GB" sz="3300" baseline="-25000" dirty="0"/>
              <a:t>2</a:t>
            </a:r>
            <a:r>
              <a:rPr lang="en-GB" sz="3300" dirty="0"/>
              <a:t>O</a:t>
            </a:r>
            <a:endParaRPr lang="en-GB" sz="3300" baseline="-25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9F3B94-4C2D-45D7-92F2-CA90CB6E3BE9}"/>
              </a:ext>
            </a:extLst>
          </p:cNvPr>
          <p:cNvSpPr/>
          <p:nvPr/>
        </p:nvSpPr>
        <p:spPr>
          <a:xfrm>
            <a:off x="886303" y="579191"/>
            <a:ext cx="365114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5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H2 basics</a:t>
            </a:r>
            <a:endParaRPr lang="en-GB" sz="1350" b="1" dirty="0">
              <a:solidFill>
                <a:srgbClr val="005F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2B6F225-DCDA-4129-81BC-5F8B1117D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421255"/>
            <a:ext cx="1734671" cy="173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046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DECEEC-BB08-4C64-9771-CD6A01CBE3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23" t="32909" r="65533" b="21273"/>
          <a:stretch/>
        </p:blipFill>
        <p:spPr>
          <a:xfrm>
            <a:off x="5537625" y="2441946"/>
            <a:ext cx="1985962" cy="2160889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B214EB3-7CEE-461A-89B2-B529ED5A9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697" y="83345"/>
            <a:ext cx="2759573" cy="2884299"/>
          </a:xfrm>
          <a:prstGeom prst="rect">
            <a:avLst/>
          </a:prstGeom>
        </p:spPr>
      </p:pic>
      <p:pic>
        <p:nvPicPr>
          <p:cNvPr id="5" name="Picture 2" descr="http://www.eajv.ca/IMG/png/hydrogene1.png">
            <a:extLst>
              <a:ext uri="{FF2B5EF4-FFF2-40B4-BE49-F238E27FC236}">
                <a16:creationId xmlns:a16="http://schemas.microsoft.com/office/drawing/2014/main" id="{313F12FB-E34C-4BB9-BF0B-891B4C437B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5" t="9111" r="7551" b="9509"/>
          <a:stretch/>
        </p:blipFill>
        <p:spPr bwMode="auto">
          <a:xfrm>
            <a:off x="977784" y="2681089"/>
            <a:ext cx="3272829" cy="243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tudent-energy.s3.amazonaws.com/assets/668/Steam%20Methane%20Reformer.jpg">
            <a:extLst>
              <a:ext uri="{FF2B5EF4-FFF2-40B4-BE49-F238E27FC236}">
                <a16:creationId xmlns:a16="http://schemas.microsoft.com/office/drawing/2014/main" id="{AD79152B-C22B-4240-9D83-7706D23C0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4"/>
            <a:ext cx="4841341" cy="263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B909F5-F97D-4EF9-B116-DEE7B8AD4635}"/>
              </a:ext>
            </a:extLst>
          </p:cNvPr>
          <p:cNvSpPr txBox="1"/>
          <p:nvPr/>
        </p:nvSpPr>
        <p:spPr>
          <a:xfrm>
            <a:off x="4250613" y="4557946"/>
            <a:ext cx="4746779" cy="57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88" dirty="0">
                <a:hlinkClick r:id="rId7"/>
              </a:rPr>
              <a:t>http://www.eajv.ca/spip.php?page=article&amp;id_article=5</a:t>
            </a:r>
            <a:endParaRPr lang="en-GB" sz="788" dirty="0"/>
          </a:p>
          <a:p>
            <a:pPr algn="r"/>
            <a:r>
              <a:rPr lang="en-GB" sz="788" dirty="0">
                <a:hlinkClick r:id="rId8"/>
              </a:rPr>
              <a:t>https://www.studentenergy.org/topics/steam-methane-reforming</a:t>
            </a:r>
            <a:endParaRPr lang="en-GB" sz="788" dirty="0"/>
          </a:p>
          <a:p>
            <a:pPr algn="r"/>
            <a:r>
              <a:rPr lang="en-GB" sz="788" dirty="0">
                <a:hlinkClick r:id="rId9"/>
              </a:rPr>
              <a:t>https://www.windpowerengineering.com/wp-content/uploads/2017/10/PEM-electrolyzer.png</a:t>
            </a:r>
            <a:endParaRPr lang="en-GB" sz="788" dirty="0"/>
          </a:p>
          <a:p>
            <a:pPr algn="r"/>
            <a:r>
              <a:rPr lang="en-GB" sz="788" dirty="0">
                <a:hlinkClick r:id="rId10"/>
              </a:rPr>
              <a:t>http://www.electrochemsci.org/papers/vol13/130201173.pdf</a:t>
            </a:r>
            <a:endParaRPr lang="en-GB" sz="788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C844EC-2DA8-4D55-B649-23DAF0E99C5B}"/>
              </a:ext>
            </a:extLst>
          </p:cNvPr>
          <p:cNvSpPr txBox="1"/>
          <p:nvPr/>
        </p:nvSpPr>
        <p:spPr>
          <a:xfrm>
            <a:off x="60486" y="3657699"/>
            <a:ext cx="1539794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rgbClr val="005F9F"/>
                </a:solidFill>
              </a:rPr>
              <a:t>One ton of hydrogen produced will also produce </a:t>
            </a:r>
          </a:p>
          <a:p>
            <a:r>
              <a:rPr lang="en-GB" sz="1350" dirty="0">
                <a:solidFill>
                  <a:srgbClr val="005F9F"/>
                </a:solidFill>
              </a:rPr>
              <a:t>9 to 12 tons of CO</a:t>
            </a:r>
            <a:r>
              <a:rPr lang="en-GB" sz="1350" baseline="-25000" dirty="0">
                <a:solidFill>
                  <a:srgbClr val="005F9F"/>
                </a:solidFill>
              </a:rPr>
              <a:t>2</a:t>
            </a:r>
            <a:r>
              <a:rPr lang="en-GB" sz="1350" dirty="0">
                <a:solidFill>
                  <a:srgbClr val="005F9F"/>
                </a:solidFill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B792DB-8232-4C5D-90C9-45C0F53FEEC5}"/>
              </a:ext>
            </a:extLst>
          </p:cNvPr>
          <p:cNvSpPr txBox="1"/>
          <p:nvPr/>
        </p:nvSpPr>
        <p:spPr>
          <a:xfrm>
            <a:off x="7604206" y="3072267"/>
            <a:ext cx="1539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5F9F"/>
                </a:solidFill>
              </a:defRPr>
            </a:lvl1pPr>
          </a:lstStyle>
          <a:p>
            <a:r>
              <a:rPr lang="en-GB" sz="1350" dirty="0"/>
              <a:t>CO</a:t>
            </a:r>
            <a:r>
              <a:rPr lang="en-GB" sz="1350" baseline="-25000" dirty="0"/>
              <a:t>2</a:t>
            </a:r>
            <a:r>
              <a:rPr lang="en-GB" sz="1350" dirty="0"/>
              <a:t> produced depends on where you get the electricity from</a:t>
            </a:r>
          </a:p>
        </p:txBody>
      </p:sp>
    </p:spTree>
    <p:extLst>
      <p:ext uri="{BB962C8B-B14F-4D97-AF65-F5344CB8AC3E}">
        <p14:creationId xmlns:p14="http://schemas.microsoft.com/office/powerpoint/2010/main" val="640874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572000" y="727747"/>
            <a:ext cx="3877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indent="-285743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CA1DC"/>
                </a:solidFill>
              </a:rPr>
              <a:t>64% more energy per kg when compared to conventional fuel (Diesel)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9592" y="483519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155293"/>
                </a:solidFill>
              </a:rPr>
              <a:t>H2 benefits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D35F13-6E55-4F96-A03B-812881C35C47}"/>
              </a:ext>
            </a:extLst>
          </p:cNvPr>
          <p:cNvGrpSpPr/>
          <p:nvPr/>
        </p:nvGrpSpPr>
        <p:grpSpPr>
          <a:xfrm>
            <a:off x="3820628" y="2231632"/>
            <a:ext cx="5134644" cy="2813222"/>
            <a:chOff x="5094171" y="2975510"/>
            <a:chExt cx="5480349" cy="3028587"/>
          </a:xfrm>
        </p:grpSpPr>
        <p:graphicFrame>
          <p:nvGraphicFramePr>
            <p:cNvPr id="3" name="Diagram 2"/>
            <p:cNvGraphicFramePr/>
            <p:nvPr/>
          </p:nvGraphicFramePr>
          <p:xfrm>
            <a:off x="5094171" y="2975510"/>
            <a:ext cx="3232133" cy="232529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4" name="Arrow: Curved Left 3"/>
            <p:cNvSpPr/>
            <p:nvPr/>
          </p:nvSpPr>
          <p:spPr>
            <a:xfrm rot="5400000">
              <a:off x="6987178" y="2698747"/>
              <a:ext cx="1440160" cy="5170540"/>
            </a:xfrm>
            <a:prstGeom prst="curvedLeftArrow">
              <a:avLst/>
            </a:prstGeom>
            <a:solidFill>
              <a:srgbClr val="2CA1DC"/>
            </a:solidFill>
            <a:ln w="19050">
              <a:solidFill>
                <a:srgbClr val="1552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>
                <a:solidFill>
                  <a:schemeClr val="tx1"/>
                </a:solidFill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9599200" y="3895500"/>
              <a:ext cx="975320" cy="479817"/>
              <a:chOff x="176230" y="863500"/>
              <a:chExt cx="898028" cy="449014"/>
            </a:xfrm>
            <a:solidFill>
              <a:srgbClr val="155293"/>
            </a:solidFill>
          </p:grpSpPr>
          <p:sp>
            <p:nvSpPr>
              <p:cNvPr id="6" name="Rectangle: Rounded Corners 5"/>
              <p:cNvSpPr/>
              <p:nvPr/>
            </p:nvSpPr>
            <p:spPr>
              <a:xfrm>
                <a:off x="176230" y="863500"/>
                <a:ext cx="898028" cy="449014"/>
              </a:xfrm>
              <a:prstGeom prst="roundRect">
                <a:avLst>
                  <a:gd name="adj" fmla="val 10000"/>
                </a:avLst>
              </a:prstGeom>
              <a:grpFill/>
              <a:ln>
                <a:solidFill>
                  <a:srgbClr val="2CA1DC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" name="Rectangle: Rounded Corners 4"/>
              <p:cNvSpPr txBox="1"/>
              <p:nvPr/>
            </p:nvSpPr>
            <p:spPr>
              <a:xfrm>
                <a:off x="189381" y="876651"/>
                <a:ext cx="871726" cy="422712"/>
              </a:xfrm>
              <a:prstGeom prst="rect">
                <a:avLst/>
              </a:prstGeom>
              <a:grpFill/>
              <a:ln>
                <a:solidFill>
                  <a:srgbClr val="2CA1DC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4770" tIns="64770" rIns="64770" bIns="64770" numCol="1" spcCol="1270" anchor="ctr" anchorCtr="0">
                <a:noAutofit/>
              </a:bodyPr>
              <a:lstStyle/>
              <a:p>
                <a:pPr algn="ctr" defTabSz="75563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350" dirty="0"/>
                  <a:t>Water</a:t>
                </a:r>
              </a:p>
            </p:txBody>
          </p:sp>
        </p:grpSp>
        <p:sp>
          <p:nvSpPr>
            <p:cNvPr id="12" name="Arrow: Right 11"/>
            <p:cNvSpPr/>
            <p:nvPr/>
          </p:nvSpPr>
          <p:spPr>
            <a:xfrm>
              <a:off x="8527966" y="3978264"/>
              <a:ext cx="709396" cy="326581"/>
            </a:xfrm>
            <a:prstGeom prst="rightArrow">
              <a:avLst/>
            </a:prstGeom>
            <a:solidFill>
              <a:srgbClr val="2CA1DC"/>
            </a:solidFill>
            <a:ln w="12700">
              <a:solidFill>
                <a:srgbClr val="1552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66951" y="955102"/>
            <a:ext cx="453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2" indent="-342892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CA1DC"/>
                </a:solidFill>
              </a:rPr>
              <a:t>Superb mass based energy density</a:t>
            </a:r>
          </a:p>
          <a:p>
            <a:pPr marL="685792" lvl="1" indent="-342892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2CA1DC"/>
                </a:solidFill>
              </a:rPr>
              <a:t>Volumetric density… no so much!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4650D3-DC4E-490E-B68A-190B8A318F9E}"/>
              </a:ext>
            </a:extLst>
          </p:cNvPr>
          <p:cNvSpPr/>
          <p:nvPr/>
        </p:nvSpPr>
        <p:spPr>
          <a:xfrm>
            <a:off x="169244" y="1889937"/>
            <a:ext cx="3929607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2" indent="-342892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2CA1DC"/>
                </a:solidFill>
              </a:rPr>
              <a:t>Circular economy / reaction</a:t>
            </a:r>
          </a:p>
          <a:p>
            <a:pPr marL="342892" indent="-342892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2CA1DC"/>
                </a:solidFill>
              </a:rPr>
              <a:t>You can make it almost anywhere in the world</a:t>
            </a:r>
          </a:p>
          <a:p>
            <a:pPr marL="342892" indent="-342892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2CA1DC"/>
                </a:solidFill>
              </a:rPr>
              <a:t>Long term power storage with minimal loss</a:t>
            </a:r>
          </a:p>
          <a:p>
            <a:pPr marL="342892" indent="-342892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2CA1DC"/>
                </a:solidFill>
              </a:rPr>
              <a:t>Zero emission across a huge array of sectors</a:t>
            </a:r>
          </a:p>
          <a:p>
            <a:pPr marL="342892" indent="-342892">
              <a:buFont typeface="Arial" panose="020B0604020202020204" pitchFamily="34" charset="0"/>
              <a:buChar char="•"/>
            </a:pPr>
            <a:r>
              <a:rPr lang="en-GB" sz="2100" b="1" dirty="0">
                <a:solidFill>
                  <a:srgbClr val="2CA1DC"/>
                </a:solidFill>
              </a:rPr>
              <a:t>We need zero emission hydrogen for our civilisation</a:t>
            </a:r>
          </a:p>
        </p:txBody>
      </p:sp>
    </p:spTree>
    <p:extLst>
      <p:ext uri="{BB962C8B-B14F-4D97-AF65-F5344CB8AC3E}">
        <p14:creationId xmlns:p14="http://schemas.microsoft.com/office/powerpoint/2010/main" val="2192240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4C6990-E751-43B6-B59D-68F17F7390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Safety Issues</a:t>
            </a:r>
          </a:p>
        </p:txBody>
      </p:sp>
    </p:spTree>
    <p:extLst>
      <p:ext uri="{BB962C8B-B14F-4D97-AF65-F5344CB8AC3E}">
        <p14:creationId xmlns:p14="http://schemas.microsoft.com/office/powerpoint/2010/main" val="1066978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.hswstatic.com/gif/hydrogen-vehicle-danger-3.jpg">
            <a:extLst>
              <a:ext uri="{FF2B5EF4-FFF2-40B4-BE49-F238E27FC236}">
                <a16:creationId xmlns:a16="http://schemas.microsoft.com/office/drawing/2014/main" id="{8F3DDB50-BDBA-42D6-848D-DBE6DD9F7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92" y="533639"/>
            <a:ext cx="3483486" cy="235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s://nztrucking.co.nz/Content/Images/uploaded/Hydrogen-fuel-cell-station-explosion-e1560258441849.jpg">
            <a:extLst>
              <a:ext uri="{FF2B5EF4-FFF2-40B4-BE49-F238E27FC236}">
                <a16:creationId xmlns:a16="http://schemas.microsoft.com/office/drawing/2014/main" id="{F89D9C91-B225-4EFA-A251-B34CE74196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sp>
        <p:nvSpPr>
          <p:cNvPr id="4" name="AutoShape 6" descr="https://nztrucking.co.nz/Content/Images/uploaded/Hydrogen-fuel-cell-station-explosion-e1560258441849.jpg">
            <a:extLst>
              <a:ext uri="{FF2B5EF4-FFF2-40B4-BE49-F238E27FC236}">
                <a16:creationId xmlns:a16="http://schemas.microsoft.com/office/drawing/2014/main" id="{8ADA09F5-5B06-4185-835B-5804AD4649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pic>
        <p:nvPicPr>
          <p:cNvPr id="6" name="Picture 5" descr="A picture containing tree, grass, outdoor, road&#10;&#10;Description automatically generated">
            <a:extLst>
              <a:ext uri="{FF2B5EF4-FFF2-40B4-BE49-F238E27FC236}">
                <a16:creationId xmlns:a16="http://schemas.microsoft.com/office/drawing/2014/main" id="{134832BB-C65F-4A2C-8607-260A8460FD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019" y="3020849"/>
            <a:ext cx="3931971" cy="1953698"/>
          </a:xfrm>
          <a:prstGeom prst="rect">
            <a:avLst/>
          </a:prstGeom>
        </p:spPr>
      </p:pic>
      <p:pic>
        <p:nvPicPr>
          <p:cNvPr id="9218" name="Picture 2" descr="Image result for BEV battery fire">
            <a:extLst>
              <a:ext uri="{FF2B5EF4-FFF2-40B4-BE49-F238E27FC236}">
                <a16:creationId xmlns:a16="http://schemas.microsoft.com/office/drawing/2014/main" id="{8503D946-4C3F-4F88-9DD3-5E5DD0FE9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0" r="8922" b="21095"/>
          <a:stretch/>
        </p:blipFill>
        <p:spPr bwMode="auto">
          <a:xfrm>
            <a:off x="5102230" y="629196"/>
            <a:ext cx="294955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B92BFD15-05EE-48E6-AF12-08CE33727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" r="1151" b="4606"/>
          <a:stretch/>
        </p:blipFill>
        <p:spPr bwMode="auto">
          <a:xfrm>
            <a:off x="859914" y="2988580"/>
            <a:ext cx="2992006" cy="201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708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emstatic-ww1.azureedge.net/content/dam/pe/print-articles/2016/02/Hydrogen_Leak.jpg">
            <a:extLst>
              <a:ext uri="{FF2B5EF4-FFF2-40B4-BE49-F238E27FC236}">
                <a16:creationId xmlns:a16="http://schemas.microsoft.com/office/drawing/2014/main" id="{7BA9BA90-3D69-4DED-816E-E6DF2AF86D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" t="27524" r="7974" b="-4"/>
          <a:stretch/>
        </p:blipFill>
        <p:spPr bwMode="auto">
          <a:xfrm>
            <a:off x="6410" y="725686"/>
            <a:ext cx="2981414" cy="181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choonoverinc.com/wp-content/uploads/2016/12/TLD.500-1-768x547.jpg">
            <a:extLst>
              <a:ext uri="{FF2B5EF4-FFF2-40B4-BE49-F238E27FC236}">
                <a16:creationId xmlns:a16="http://schemas.microsoft.com/office/drawing/2014/main" id="{E2985411-AF9B-4838-A16B-F4EB2887DA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39" b="1"/>
          <a:stretch/>
        </p:blipFill>
        <p:spPr bwMode="auto">
          <a:xfrm>
            <a:off x="16" y="2601827"/>
            <a:ext cx="3002264" cy="254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researchgate.net/profile/M_Farid_M_Sharif/publication/245526304/figure/fig6/AS:668564981817347@1536409721410/Photographs-of-the-hydrogen-flame-the-propane-flame-and-the-Jet-A-flame-with-D-182-mm_W640.jpg">
            <a:extLst>
              <a:ext uri="{FF2B5EF4-FFF2-40B4-BE49-F238E27FC236}">
                <a16:creationId xmlns:a16="http://schemas.microsoft.com/office/drawing/2014/main" id="{B9DEF7D7-FF46-491E-AAD8-1061F76504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3" r="25870"/>
          <a:stretch/>
        </p:blipFill>
        <p:spPr bwMode="auto">
          <a:xfrm>
            <a:off x="3093397" y="7"/>
            <a:ext cx="3002265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readconsulting.com/wp-content/uploads/2017/01/5a-2.jpg">
            <a:extLst>
              <a:ext uri="{FF2B5EF4-FFF2-40B4-BE49-F238E27FC236}">
                <a16:creationId xmlns:a16="http://schemas.microsoft.com/office/drawing/2014/main" id="{B40745BC-C13B-411D-B15A-CCCA0AA17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9" r="1" b="1"/>
          <a:stretch/>
        </p:blipFill>
        <p:spPr bwMode="auto">
          <a:xfrm>
            <a:off x="6135311" y="9233"/>
            <a:ext cx="3002279" cy="253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3.bp.blogspot.com/-qBUf6XWnzHs/UMOunZ1c1lI/AAAAAAAAHMI/NIEWbhfLN2Q/s1600/shroudSpring.jpg">
            <a:extLst>
              <a:ext uri="{FF2B5EF4-FFF2-40B4-BE49-F238E27FC236}">
                <a16:creationId xmlns:a16="http://schemas.microsoft.com/office/drawing/2014/main" id="{A69CF5A8-D857-48AD-9EBD-A8AD40A1BC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1" r="37743" b="-2"/>
          <a:stretch/>
        </p:blipFill>
        <p:spPr bwMode="auto">
          <a:xfrm>
            <a:off x="6143510" y="2612179"/>
            <a:ext cx="2994026" cy="254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823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battery thermal management">
            <a:extLst>
              <a:ext uri="{FF2B5EF4-FFF2-40B4-BE49-F238E27FC236}">
                <a16:creationId xmlns:a16="http://schemas.microsoft.com/office/drawing/2014/main" id="{AF881047-B558-43E5-857C-55FD7FEBDB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22000" r="2750" b="26200"/>
          <a:stretch/>
        </p:blipFill>
        <p:spPr bwMode="auto">
          <a:xfrm>
            <a:off x="251520" y="2816119"/>
            <a:ext cx="4536504" cy="186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>
            <a:extLst>
              <a:ext uri="{FF2B5EF4-FFF2-40B4-BE49-F238E27FC236}">
                <a16:creationId xmlns:a16="http://schemas.microsoft.com/office/drawing/2014/main" id="{F90395D9-865F-4103-98F4-290DCDA92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587784"/>
            <a:ext cx="3773810" cy="232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9C51A2C9-BC4E-455E-90D7-11DDE959F4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"/>
          <a:stretch/>
        </p:blipFill>
        <p:spPr bwMode="auto">
          <a:xfrm>
            <a:off x="467544" y="699542"/>
            <a:ext cx="3460401" cy="193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welling Pouch Cell Battery">
            <a:extLst>
              <a:ext uri="{FF2B5EF4-FFF2-40B4-BE49-F238E27FC236}">
                <a16:creationId xmlns:a16="http://schemas.microsoft.com/office/drawing/2014/main" id="{1E204366-3C2D-4CA3-A1C1-DC60437787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2670" r="4350" b="3644"/>
          <a:stretch/>
        </p:blipFill>
        <p:spPr bwMode="auto">
          <a:xfrm>
            <a:off x="5076056" y="483518"/>
            <a:ext cx="2664295" cy="176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258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386CEBFA-8798-4E66-B44E-0AA61F47F2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" t="11641" r="10698" b="10805"/>
          <a:stretch/>
        </p:blipFill>
        <p:spPr bwMode="auto">
          <a:xfrm>
            <a:off x="5948916" y="1667063"/>
            <a:ext cx="3187109" cy="199060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F5F136-B79E-4CBC-8634-E40F6E9370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029" r="10069" b="12176"/>
          <a:stretch/>
        </p:blipFill>
        <p:spPr>
          <a:xfrm>
            <a:off x="2494407" y="579191"/>
            <a:ext cx="3393995" cy="1480932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79F3B94-4C2D-45D7-92F2-CA90CB6E3BE9}"/>
              </a:ext>
            </a:extLst>
          </p:cNvPr>
          <p:cNvSpPr/>
          <p:nvPr/>
        </p:nvSpPr>
        <p:spPr>
          <a:xfrm>
            <a:off x="886303" y="579191"/>
            <a:ext cx="161590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5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endParaRPr lang="en-GB" sz="1350" b="1" dirty="0">
              <a:solidFill>
                <a:srgbClr val="005F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6" descr="Image result for hydrogen ship">
            <a:extLst>
              <a:ext uri="{FF2B5EF4-FFF2-40B4-BE49-F238E27FC236}">
                <a16:creationId xmlns:a16="http://schemas.microsoft.com/office/drawing/2014/main" id="{F98DF6E3-6884-43CB-B436-473CE7BBFC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20620" r="17762" b="16279"/>
          <a:stretch/>
        </p:blipFill>
        <p:spPr bwMode="auto">
          <a:xfrm>
            <a:off x="0" y="3633593"/>
            <a:ext cx="2814970" cy="1485983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hydrogen scooter">
            <a:extLst>
              <a:ext uri="{FF2B5EF4-FFF2-40B4-BE49-F238E27FC236}">
                <a16:creationId xmlns:a16="http://schemas.microsoft.com/office/drawing/2014/main" id="{CACA1AF6-8F1B-44FC-9061-6222B7F36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8" t="7117" r="19613"/>
          <a:stretch/>
        </p:blipFill>
        <p:spPr bwMode="auto">
          <a:xfrm>
            <a:off x="152940" y="1176380"/>
            <a:ext cx="2304607" cy="1990603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A51F2933-96AC-4BFA-82CC-914D2A814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8233" b="8604"/>
          <a:stretch/>
        </p:blipFill>
        <p:spPr bwMode="auto">
          <a:xfrm>
            <a:off x="5741581" y="3658603"/>
            <a:ext cx="3394445" cy="148489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F16A5CC-049D-4015-A599-CD6650350E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" t="36449" r="27473" b="15161"/>
          <a:stretch/>
        </p:blipFill>
        <p:spPr bwMode="auto">
          <a:xfrm>
            <a:off x="2705009" y="2171682"/>
            <a:ext cx="3146534" cy="1485983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727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570639"/>
            <a:ext cx="5313567" cy="3416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005F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800" dirty="0"/>
              <a:t>Types of BEV vehicles in the UK &amp; EU today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76485" y="1054705"/>
            <a:ext cx="11096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GB" sz="1400" b="1" dirty="0">
                <a:cs typeface="Arial" charset="0"/>
              </a:rPr>
              <a:t>Nissan Leaf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46406" y="2423440"/>
            <a:ext cx="11698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sz="1400" b="1" dirty="0">
                <a:cs typeface="Arial" charset="0"/>
              </a:rPr>
              <a:t>Out Now (2016)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4025" y="1054705"/>
            <a:ext cx="1198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GB" sz="1400" b="1" dirty="0">
                <a:cs typeface="Arial" charset="0"/>
              </a:rPr>
              <a:t>Hyundai Kona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6836" y="2423439"/>
            <a:ext cx="8927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sz="1400" b="1" dirty="0">
                <a:cs typeface="Arial" charset="0"/>
              </a:rPr>
              <a:t>Out Now (2018)</a:t>
            </a:r>
          </a:p>
        </p:txBody>
      </p:sp>
      <p:sp>
        <p:nvSpPr>
          <p:cNvPr id="9" name="AutoShape 4" descr="data:image/jpeg;base64,/9j/4AAQSkZJRgABAQAAAQABAAD/2wCEAAkGBxQQEBQUEBQUFBQVFBQUFBQUFBcUFRUUFxUWFhUUFBQYHCggGBolHBQVITEhJSkrLi4uFx8zODMsNygtLisBCgoKDg0NFA8PFywcHBwsMiwsLCwsLCwsLCwsLCssLCwsLCwsLCw3LCssKywsLCssLC4sNysrNys3LCwsLDcrN//AABEIAKcBLgMBIgACEQEDEQH/xAAbAAABBQEBAAAAAAAAAAAAAAAFAAECBAYDB//EAEwQAAEDAQUDBwoDBQUFCQAAAAEAAgMRBBITITEFBkEUIlFhcYGRBxUyUnKSobHB0UKCsiMzYsLhF0NTovAkg5Pi8RZERVRzhLPD0v/EABYBAQEBAAAAAAAAAAAAAAAAAAABAv/EABoRAQEBAQEBAQAAAAAAAAAAAAARASESMWH/2gAMAwEAAhEDEQA/AKOClgolgJYCAbgpYKJYCWAgG4KWCiWAlgIB2ClgolgJYCAbgpYKJYKWAgG4KWCiWAlgIBuClgolgJYKAbgpYCJYCWAgG4KWCiWAlgIBuClgolgpYKAbgpYKJYCWAgG4KWCiWAlgIBuClgolgJYCAbgpYKJYCWAgG4KWCiWAlgIBuClgolgJYCAbgpYKI4KWCgHYKWCiOAlgIB2ClgojgpYCAjhJYSu4aWGgpYKWCr2GlhoKOAnwVew0sNBRwUsFXsJPhIKGClgq/hJ8JBQwUsFX8JPhIB+AlgIhhJYSAfgJYCI4SWCgHYCfARHBSwUA7ASwERwUsFAOwEsBEcFLBQDsBLARLBSwUA3ASwESwEsBANwEsBEsBLAQDcBLARPATYCAbgJsBFMBLAQC8BLARTASwEAvASwEUwEsBALwEsBFMBNgIGonoo1TgqwSonAUapwUgeie6knBSBBqe6nCcIGupXVJSCQQuJ7imApBIOdxK4u1E4b/AK+iQcsNIRorZtlOdm7mDr18PurWFBHwvHrQA2wk6CvYrMeypHfhp25K5aNsBgN0NaB0BA7XvM48UgK+aaenIxvxUXWeBvpSOPst+6E8pe5oJcQTnSn9VUmEh0eO+oTgOOmszf8AEPeB9FzdtGzD8DvfKylq5QNBe9k1+GqDy7UeCQ6oI1ByPgqPQDtay/4Z98/dSG17IfwEfncvOvOJPFdrG98z7sYBIzc4jmsHS4/IcUiPQRtGynRr+533Xa9Zz/it90/CizkEMdmYXvcGhoq6V5p/0roAKk6ZrL7V36dW7Yo8v8SRpLj1sjGQHtXu7RJg9Efh/hv97Wj+ZQ5vX8PuvILVti3yAl8tpAoa3L0TQOmkYaAhkO1rQP7+cdP7aTv/ABJxXugYCp4C8ks+0rezR9oPtMdJ+tpRayb3W1hF9l8cb0Tmu7i2gHgkwei4KWCs3s7f2F1BaWOiJoK+k3P+ICo7SKLWWSaOVodE5r2nQgg17CMipBXwUsFXbiVxBSwUsFXbiVxBTwU2CruGnw0GXBUg5cwnqqOoKkCuYKkCgnVSUApVQTCmFzap1QSUwuYXQIHU2hVrTamxAF51NGgAuc93qsaM3HqCvWTZhe2/bBcj4WetS7/13DJ3sDm9JdwBrDC6f91S6DQyn92Om6f7w+zlqKgosx8UA5vOdxe7Xu6B2Kna9qVFG5NGQAyAHBCpbRXVQE7VtIu4odJaVVfKqG1LbhROdx0HtHT79ygp7c2rV1wHJuvW7+iobLrNKAfRbznfQd5+qAy2iq1G7MN2C8dXkn8oyHyJ71QbL0A3i22YiGRmjqVcaVoDoBXjx8EUntjGAlz2inXn4alYXaUokmkfUkOcaZU5ujfgApgst29OD+8PeAfgQq9stRkeXu1dQmnYB9FTeBw+K6WSF07xHGOdqSdGt4ud1LQtbPsz533I+1zjoxvSek9A4rc2Szx2aE53Y2C857tScqudTVxNAAOkAKOx9nMgYGM01Ljq93Fx/wBZLrvNAJrLJFHQurGag5Fwe2pr6oFQO88VUYDeHbj7W/KrImk3GV7r76auPgBkFTslolYRce8Z9Jp3jQrSw7n5ZzNr7JI8appt3XR5hzJAPVOfukfKqQHrLGLRACRlIyjh1kXXAd9V5fPZix7mnUH+h+IK2sEUrPQe9vUCaeGiE7TsBxanMvaST0kOzP8AnTyVpd2H4tlYTq39m78un+W6inJ1k9iYsYc2NxaDR1BTXQnMdivy2yVvpTFva5rU8ld9vbGxmVaOe0ZD1m8W/b+qyNktUtmfWJ7mHpB1A4OBydTrWohNok/dmZ/W1riPeAu/FJ26skpBmcyLnXnFzg9/GvMZUZ14lMwaTc3eh1rDmTNF9gaS5vFrq0NOnmmo7KdA1d3iMx0oDu/sJlmZRtGA5l8ho5/XTh2ZI/CI2+jKx3SKgA+FVFNRKidzx0j3gU4KCNEqKSSDFAp2lQBTgoOtVJq51V2wWB8x5gy4uOQH3QcAVMK4bIxrroJkdxIyZ3cT8F3stiqcmF3waPzO+gKClFGXeiCewVVyLZkrvw07SB9UWZZ3jVzIx1C873nZfBOYYvxuc/2nEjw0+CAadnXfTljb+ap8FytllNz/AGc4j+lzHBvaKA14akIyy1RM9BrR2ABOdrjggxVg3f2kx5kY+HEdUGWSEve1p/BGC+6xvUAK8URO6tvmNbRb3UppHBC3j11HwR922FzdtkoBbdypfxW60nsZZh8olyl8nznf+IWwdhgA+ESLDazjp/07Vzdtc+tXsz+OnxSAFJ5NpOG0bZ78Y+UarWjyZyOFHW20vGtHYTqHpHNH+itC7a54up2c4/QBQftdtM8R3bJcHg0BIMdaPJpc1tU49qGMjxDgqjtwnHIWuo6DZq//AGFa2Taja5NaOsVJ8SVxdtKutfgFYlZV24Eo0tLf+AW/VQG4E3/mGf8ADP3WsNtcdMvinbedqT4pCsyzcNwpfmLqnMNYGZannElG7JslsDbsbGtbqaOBLj0ucTVx7UQbY6rq2wdSsAq21u82hpmWD0nADIDhSvWhsUDnl94kEg3b0kjAHcK3a5dy1Xm3TLjTxy+dF0bskqoz42ALoLpSK9E0729x4rtZtkxMNRLIT1Bzh/netANnFTFgKgAjZ7OL7Q7q/YMHwiJHipea4SamIuIBAMk0jsjSuQLQNBw4I+2wKIswHpFvv0+gKANFYI9MCE+0y/rp6ZPZ3K1BZrnoNYz2I2M/SAr1YwRzhpwqein1UsZnX4f1QVHQl3pEntJKjyEHXw0VzlTegrvBaYjrUdunwQU47GBwHaafMqyyDPu+RKJRMbSraHrGa5yDnHsH1/ogqhiRNwE8ADVRfKAdQpT0e0tOhFMuviFNXHaqdQZkB2BPVRWJCcFQBUgUEZZ7rmt4uPhqtHY5nSRtijBawDnuPHp04fPsWPEWJKxxBo0vd1ZC6O+pP+qrQw24hlBl2IDglihFGi8ePWetcJdquOmQ6BkgbrT1jxUOUdaIKPthPFcnWkoeZU2IqLzrQoG0KnfTPkAFSQB0lILeMSljgac49eQ+5+Cxu0972tcWQi8RkXuBoD1N1PfRALVtiWXJ73EdBIa33Rl8FYPQ7Ztpjf3kjcs7ozp1hjfsgdo3vZWkbXv4AVDK9+fh2diyBLSCZJGsAHEPI4VHNaTWhPDgVWtNtmnaWQsDoL7nN5gbqHNyLiaAXiQK6060GgdvlaTdw7O0BxIZW85zyDQhgGtK596rybd2lRrnQsa19LrnMcAaitRV9SKdCo7E2RLfBqS5ugZmWkilS45NOa19i2Zco59C4eiB6LOinZ4Dgg77OfIYwZiLxzoBSg4A9f3pwRfZ1hdMcsmjU/QdJVOyQGR4aMuk9A4krLeUje2pNhsbrsTRdne3WR3GKvqj8XSctAQW7BqNp747OsbiwudO9uThC3EodCC8kMr1AqxsPf3Z1qcGXnwuOglbc/zNJb8V5pu3uZPamteMOGJ3oyTOLQ4cSxoBJGmdAM9UW295NbTDEZG4dojaKl0BJe0cXFpAqOyqnSPabNHGa3XAganT5oTaN4GttBgiiMjgA6t9rQQeIBzoDlXpXnHk93hdXkszrxArE48W9Hw8e1bSWMYgkGTw27eFPRrWmYI1+auA1LtN7aBzGatqA4mnOGVaa9yT9tO4NaPE/VBp7QTmczVtTx9IdyhiqoLP2tIeIHY0fULi63vP43dxp8kOxUsRBdMxOpJ7TVNiqmHpX0Fp02Y70+MqJfmOw/RTvoLeMnEypX0sRAc2ZbLr89DkfoVS3t3njscLnuNamga0857qUaxvaG1J4Aqi6egy10Hb0/XuXne3JhbtpCMvuwwubCCM6Oc9rZC0esXuYz8telNEbTvntCR95kkUQGYhDGuFOhz3VcTT2e5b7cPewW1hDxclaaSM4A8HNrwP1HSujIG2Sd1kFngMYiY5wLb2bnObQ8XGjdSVlNq7L817WgfERgWlvMINQDW6+OvENc5pHaOhRXrbTknquUb6gHpFfHNPeWVYsFTYcwuQU2oAm+G8bbJdjbeEkjS4uY1ry0VoDdc9tSaHj+FYSTaxl9O3Wxv/ALVrf/jnRHygWBz7W997QRtoWgi6Gggg9rj4rIushHq+FPkpo0uyJA2YPbapJy0OeYZo5mNexrSZOcZCKhgc4eyrO9c9+d4baBZo45Jo4Q0SufMyOR0eO8xCgqWOHa11MllLK58MjJI7oewhzTnqOrQjgQdQVLaNofNIXuDRkGta0uusY3JrGgnQDpzOZNSSUBFm0Xs9HaB72Tn9TCrcG9M7P++Nd7UMp/kCzAiPV4lMIj1eJSj0LZu/oFBO5jswLzGPZ3m8NOz+h1jJ74DqhwIqDq2h9XqXiLYT1eJW13B2k4PFneatdUsz9EgFxGfCgJVzRp5dhWdzqmOnU1zmj3QaBd4tlQN0iZ3tDvi6qKNsvSV0ETG6nxNFuIqRxgZNAHUBQfBQZsuEOLsKO8dTcbU9uSuutULdXt977Lg/aEXB97XQZ5aojuwACgyHQPsuMpVeybSbM5wY2QXaVc5lwVOgFcye5dHIK23Nq8isckrf3jqMj9o6Hrpm78q853e2Y6USy4ZlbC3Ee0n0y51GNe4kc0uq5x1usdxzRryk2uskMIOTGGRw/icbrfANd7y1Pkj2vZIGuslooJLTWVpcBccwXohFXp5j3Z6hx7873VWJy6Xd2S0zgcoLHxvu0A5kpZEGNbk0Uumg4lVNyrbFZ3QutDqvLo4gXEmhAJNK6AUA7wixsL2Q2rZjaEtkbNDJI66x0T5hJHV3SGtdwzMb1jNvbrTttJY9jxHDzQ8gta45OfO6T0WtJIpno1taEFaQS8qWwxYLbFabOLschxG00a8EYrR0Nza8DtpkFqLPaRJG140c0O8RVDN6dnOk2EHmTFax0b4yXX6Bxw3BrvVo/SvAUXPdCYvscRPQR4OKmc1RV5+Y+dVLNM85jt+hTkqoYpryRcoZlBMOT3kzWK3Ds+R/osceumXiUFOvO7j9FMFFIdhPLheutyOpr0dFelXW7Jij/eP8SGD4oM+GlRcFonTWVvqHsvO+IqhW0rZCR+yY+vTo09VCT9EAW2WvDY+Q6Rsc8/laXH4D4lCPI/s+KeG1OkN60F0UjWnU3C6W8PaeaHsS3xlLLDP/ABNaz33taf1FD9z9myxRxWuGeGK6ZICyRxa55qyQ0oDXK78VN+q1e9+NaHutELXXJ2xxscASbtwOeaDQmtAD6xPBcd9bNLLsqGWRwe6yyxubJzbxq7Cex1NfSB4Zt4q7t+0CWzS2fHETXCOlAAGuxA5t8jMtdmymnpa6Khbo5IdkTWeShdkWXTUOvStpTvICqN1YjWJnsN+QXQp4YrrWt9Vob4Cn0Ui1YaZ8bEPSVJmwiCDeORBWkDFINQec74bAxxWOgeBSh0cOAJ4U6V5jbdi2uOt+zP7YyJP05r27arcNzq6Cp7tV5xafKBEHOGFKaOIrVnA0OV7qTRhJmPb6UUre2Nw+YVY2kL0Fu/0B1jnH5WH+ddP+21lOpkHbGT8qqQeccob0qTJK6AnsFV6MN8LJ65H+6f8A/ldY97bIf72nbHIP5VZ+jzyGySP9GKQ/7t32Wy3P3bfHKJpxdu1uMrnUihJp1E5daMx7yWU6Tx97rv6qK/ZbfHL+7kY/2Htd8irmDttJsr2FsLmsJ1ca1A/hpxWeO6Rcavmr2hzz15uctIHJX1UBI904xq9x7GhvcKk8c1es2wYmcZDpq4cOwBXrycOHSqizCxgbQCnfn3k696cxNGda9A61wxAOK54maDzbeqTEt81dAWsHUAxoPxqj8fk9tloZFa4HQhhhjMYdIWOaWiprVtBzrx1WVtsl61THpnl+EjgFpLdyqeyWYRTPwmi4YbwDAcRzb1Mr2VCWnpFOKyrf7DnnZCDa3ND4AXCQOa66wB4Lw8VGTXOFeshZnfXZcm0I7MbLKZsFjmlskhc+QVqJ25Uc70gaCtAOAKIbKsbGtuOLjdBfVpuloc26c+N4AEgilA0jpGc3uYYxY7ZYiWMfGIeYeaHNOLFUHiRI/Xiw6LWoOxWpzdhyQSgtdHGBQ+226R05qO5BpYo+u9+o/ZQ3q2u6TZoMo/aPLWE19Kn7RxpTLOPpOqsbusw7JC3+AH3ud9U36CT35jv+31SvV4qtNNQg66jxp9lxda+z3j9lARBC6wzsaec0u6r13xNCgT9ogfib4f1Tcqro7xfG350SjVM22Gfu4o29Zq4+ORUJd4JT+IN7Gj+aqz7AHazwM9qYn9AcrMNggPpW2zt9lpd8SWpR3m2w95zkceoOPZoO9VnWzqJ7qfOiIw7NsR9O2l3sljPneV+HZ2zOMl/2pyP0kJVjNut3UO8/aqhy0VzIW1isezuDID2m/wDqJXnXlj2IwNjtVjLWsaMOeOI3WgVqyW43LUlpPs9ZUpA3fjaDTZrlRV72mnU3nV8bvio7t2RrwyVzzSMPJZ034wAa1ypceT2dS89hfnmtNu9tDmSQFxa2Vj4yW0rdeKGg49mVRUZVVzR6MZIbTEyzin+1WbEhLvWZce0OPSC5h7A5V7BFI+KyWaQkmS1QNAOZDYn482etAIiPBD9nbODGWWQzRkWa8L96jaXWDPOo9E5HPgtZueBabU62EXYow+KzA5XnOIxpqcNLvYSMiCrqY3OCE2Cm5QOlMZwsNKYlT4qGG0rk+3gICFss7JRzq9FQvKfKNsZ1kcZW2eCWB1P2hj50buiS5Q0J0dWhrTIrdWjbwZwJ7EEt++ZAIEN4EEEOORB1BFMwmjyJ1tiPpWWOv8Eksf8AMVzFqsxOcEjfZtFf1RovtyOKVxdHAyAnhGX3fcJut7gEEfs7r+Cg6l9k6LSOx8R/lR3dTdRm0nuEHKGtb6UsgjEbTwbUAkuPQB1rNMsNDnn1GtPgVpbJvXaYYxHE5sbG6NYwNArmchx60GnPkePC0jvH/KoHyQOGYtLKjQ0NR30WZl3stbtZn+NFUk29aHayyH8x+6cHolm3dtVlAD522hnDKr29HOJBI7Qe0KT3lvpZdq8vk2hI7V7z2uK4Gc9filHqJtzBq9o7XBN5wj9dnvj7ry4yFRLinoepHaMf+Iz32/dN51iGssY7ZGj6ryskpiwlX0kXsQGRzhnV7z21cSttufa4mkidskgYHzRxx5ulcGc6OhIqSGtI7HDivOmSFpzRex2+7QgkUIIINCCDUUIzBBzqrmjR7sbcmtj7a99Lz4zdAFA0lsrnU8EX8nLDaLBJZpACA4OirmRd5wIGuRc7PrHQqezN5Im3nSxVc5r2ufEQ28XtLC50RoL1HHMEZ8FwtG3+YY7IwxNIo59ayEdAIAEY10qeghaRX382uwyMij50cQuChyc6oxHV6Kta38pQmffG0OybcYNBdboO8lQOxy81NOgAcANAFbh3aJ4LG2qEybdndrK/uo35BcDbZHauce0krWwbp9ICuxbpt4pNViWWh3WuzXvOlVvIt1mBXIt3mDgp5HnbWSHgV3bZpTwK9HZsVnQu7NlMHBWDzdljm613Zs+c/wCivR27PaOC6CxgcFYPPGbMtHA/NdvNlqIIq0gihBrQg6ghegCzDoUsEdCQeSzbjTONW3Gd5I7hT6rvBuRaB/eM90/deqYITiIJBg7JupJeBleHU6G0J/MST4Z9a2FjbK1oa111oFAAKAAaABXgwKYCoUUknFysNmf6y5Ap6qaEWlc3Q1VjECbECgpPslVXk2WDqAiuIE2KEAGTYDDq0eAVd+60Z/APBabECbFCUZN250R/CuR3HiPBbHFCWKEGLduJH1qB3Aj6StvihNihODD/ANnzPWKb+zxnrlbnGCbGCcGH/s8Z65S/s7Z67vALcYwTYycGH/s6j9d3wTjydR+u74LbY6WOnBix5OoeLnHvU2eTyzjg4/mP0Ww5Qm5QnBnIdyrO3Rle0k/Mq/Fu/G3RrR3IpyhNyhKKbdktHALq3Z46F35Sm5UlEW2MBS5OEuVJuVJRMQhPhrlypMbWlHcRp7ircrCXKwlFm6ElV5WExtYSi2nyVLlYTG1hKLpomqqPKwkbWEovXglUIebWEuVhKCF5LECGm1puVpRw84JecEySyF5wTecE6SCPnBLzgkkgXnBN5wTpIG84JuXpJIG84JecEkkDecEuXlMkgXL03L0kkC5em5ekkgXL03LkkkDcuTcuSSQNy5LlySSBcuTctTJIFy1Ny1JJAxtiblidJA3K1HlaSSBuVpuVJJIFypR5UUkkDcqKXKSkkg//2Q=="/>
          <p:cNvSpPr>
            <a:spLocks noChangeAspect="1" noChangeArrowheads="1"/>
          </p:cNvSpPr>
          <p:nvPr/>
        </p:nvSpPr>
        <p:spPr bwMode="auto">
          <a:xfrm>
            <a:off x="4918559" y="1185024"/>
            <a:ext cx="449298" cy="44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Arial Unicode MS" pitchFamily="34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876" y="988300"/>
            <a:ext cx="2937470" cy="1979328"/>
          </a:xfrm>
          <a:prstGeom prst="rect">
            <a:avLst/>
          </a:prstGeom>
          <a:noFill/>
          <a:ln>
            <a:solidFill>
              <a:srgbClr val="2CA1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989487"/>
              </p:ext>
            </p:extLst>
          </p:nvPr>
        </p:nvGraphicFramePr>
        <p:xfrm>
          <a:off x="1670923" y="1064501"/>
          <a:ext cx="1308383" cy="171009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6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1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9487">
                <a:tc>
                  <a:txBody>
                    <a:bodyPr/>
                    <a:lstStyle/>
                    <a:p>
                      <a:r>
                        <a:rPr lang="en-GB" sz="1000" b="1" dirty="0"/>
                        <a:t>£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35 k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487">
                <a:tc>
                  <a:txBody>
                    <a:bodyPr/>
                    <a:lstStyle/>
                    <a:p>
                      <a:r>
                        <a:rPr lang="en-GB" sz="1000" b="1" dirty="0"/>
                        <a:t>Seats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5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487">
                <a:tc>
                  <a:txBody>
                    <a:bodyPr/>
                    <a:lstStyle/>
                    <a:p>
                      <a:r>
                        <a:rPr lang="en-GB" sz="1000" b="1" dirty="0"/>
                        <a:t>Range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279 miles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942">
                <a:tc>
                  <a:txBody>
                    <a:bodyPr/>
                    <a:lstStyle/>
                    <a:p>
                      <a:r>
                        <a:rPr lang="en-GB" sz="1000" b="1" dirty="0"/>
                        <a:t>Charge port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Type 2 / CCS2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487">
                <a:tc>
                  <a:txBody>
                    <a:bodyPr/>
                    <a:lstStyle/>
                    <a:p>
                      <a:r>
                        <a:rPr lang="en-GB" sz="1000" b="1" dirty="0"/>
                        <a:t>Bat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67 kWh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942">
                <a:tc>
                  <a:txBody>
                    <a:bodyPr/>
                    <a:lstStyle/>
                    <a:p>
                      <a:r>
                        <a:rPr lang="en-GB" sz="1000" b="1" dirty="0"/>
                        <a:t>Lvl 2 charge duration 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10 hours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884942" y="1006391"/>
            <a:ext cx="1661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400" b="1" dirty="0">
                <a:cs typeface="Arial" charset="0"/>
              </a:rPr>
              <a:t>Nissan eNV200</a:t>
            </a:r>
          </a:p>
          <a:p>
            <a:pPr algn="ctr">
              <a:defRPr/>
            </a:pPr>
            <a:endParaRPr lang="en-GB" sz="1400" b="1" dirty="0">
              <a:cs typeface="Arial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077131" y="988301"/>
            <a:ext cx="2937470" cy="1988727"/>
          </a:xfrm>
          <a:prstGeom prst="rect">
            <a:avLst/>
          </a:prstGeom>
          <a:noFill/>
          <a:ln>
            <a:solidFill>
              <a:srgbClr val="2CA1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  <p:sp>
        <p:nvSpPr>
          <p:cNvPr id="27" name="Rectangle 26"/>
          <p:cNvSpPr/>
          <p:nvPr/>
        </p:nvSpPr>
        <p:spPr>
          <a:xfrm>
            <a:off x="6103296" y="976979"/>
            <a:ext cx="2937470" cy="1979328"/>
          </a:xfrm>
          <a:prstGeom prst="rect">
            <a:avLst/>
          </a:prstGeom>
          <a:noFill/>
          <a:ln>
            <a:solidFill>
              <a:srgbClr val="2CA1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  <p:sp>
        <p:nvSpPr>
          <p:cNvPr id="35" name="TextBox 34"/>
          <p:cNvSpPr txBox="1"/>
          <p:nvPr/>
        </p:nvSpPr>
        <p:spPr>
          <a:xfrm>
            <a:off x="6296010" y="2367030"/>
            <a:ext cx="8927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sz="1400" b="1" dirty="0">
                <a:cs typeface="Arial" charset="0"/>
              </a:rPr>
              <a:t>Out Now (2015)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450995" y="3076634"/>
            <a:ext cx="17621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400" b="1" dirty="0">
                <a:cs typeface="Arial" charset="0"/>
              </a:rPr>
              <a:t>LDV EV80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929509" y="4437273"/>
            <a:ext cx="8927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sz="1400" b="1" dirty="0">
                <a:cs typeface="Arial" charset="0"/>
              </a:rPr>
              <a:t>Out Now (2015)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527312" y="3047222"/>
            <a:ext cx="2937470" cy="1988727"/>
          </a:xfrm>
          <a:prstGeom prst="rect">
            <a:avLst/>
          </a:prstGeom>
          <a:noFill/>
          <a:ln>
            <a:solidFill>
              <a:srgbClr val="2CA1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C2726687-09EC-4BF6-B7B0-2B618DA053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223573"/>
              </p:ext>
            </p:extLst>
          </p:nvPr>
        </p:nvGraphicFramePr>
        <p:xfrm>
          <a:off x="4634561" y="1064501"/>
          <a:ext cx="1311839" cy="171009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855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6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9487">
                <a:tc>
                  <a:txBody>
                    <a:bodyPr/>
                    <a:lstStyle/>
                    <a:p>
                      <a:r>
                        <a:rPr lang="en-GB" sz="1000" b="1" dirty="0"/>
                        <a:t>£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36 k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487">
                <a:tc>
                  <a:txBody>
                    <a:bodyPr/>
                    <a:lstStyle/>
                    <a:p>
                      <a:r>
                        <a:rPr lang="en-GB" sz="1000" b="1" dirty="0"/>
                        <a:t>Seats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5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487">
                <a:tc>
                  <a:txBody>
                    <a:bodyPr/>
                    <a:lstStyle/>
                    <a:p>
                      <a:r>
                        <a:rPr lang="en-GB" sz="1000" b="1" dirty="0"/>
                        <a:t>Range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239 miles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942">
                <a:tc>
                  <a:txBody>
                    <a:bodyPr/>
                    <a:lstStyle/>
                    <a:p>
                      <a:r>
                        <a:rPr lang="en-GB" sz="1000" b="1" dirty="0"/>
                        <a:t>Charge port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Type 2/ CHAdeMO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487">
                <a:tc>
                  <a:txBody>
                    <a:bodyPr/>
                    <a:lstStyle/>
                    <a:p>
                      <a:r>
                        <a:rPr lang="en-GB" sz="1000" b="1" dirty="0"/>
                        <a:t>Bat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62 kWh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942">
                <a:tc>
                  <a:txBody>
                    <a:bodyPr/>
                    <a:lstStyle/>
                    <a:p>
                      <a:r>
                        <a:rPr lang="en-GB" sz="1000" b="1" dirty="0"/>
                        <a:t>Lvl 2 charge duration 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11.5 hours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101F13C-B517-4239-8517-0E17EAC681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071679"/>
              </p:ext>
            </p:extLst>
          </p:nvPr>
        </p:nvGraphicFramePr>
        <p:xfrm>
          <a:off x="7663370" y="1026281"/>
          <a:ext cx="1311839" cy="171009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855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6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9487">
                <a:tc>
                  <a:txBody>
                    <a:bodyPr/>
                    <a:lstStyle/>
                    <a:p>
                      <a:r>
                        <a:rPr lang="en-GB" sz="1000" b="1" dirty="0"/>
                        <a:t>£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30 k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487">
                <a:tc>
                  <a:txBody>
                    <a:bodyPr/>
                    <a:lstStyle/>
                    <a:p>
                      <a:r>
                        <a:rPr lang="en-GB" sz="1000" b="1" dirty="0"/>
                        <a:t>Seats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2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487">
                <a:tc>
                  <a:txBody>
                    <a:bodyPr/>
                    <a:lstStyle/>
                    <a:p>
                      <a:r>
                        <a:rPr lang="en-GB" sz="1000" b="1" dirty="0"/>
                        <a:t>Range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124 miles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942">
                <a:tc>
                  <a:txBody>
                    <a:bodyPr/>
                    <a:lstStyle/>
                    <a:p>
                      <a:r>
                        <a:rPr lang="en-GB" sz="1000" b="1" dirty="0"/>
                        <a:t>Charge port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Type 2/ CHAdeMO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487">
                <a:tc>
                  <a:txBody>
                    <a:bodyPr/>
                    <a:lstStyle/>
                    <a:p>
                      <a:r>
                        <a:rPr lang="en-GB" sz="1000" b="1" dirty="0"/>
                        <a:t>Bat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40 kWh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942">
                <a:tc>
                  <a:txBody>
                    <a:bodyPr/>
                    <a:lstStyle/>
                    <a:p>
                      <a:r>
                        <a:rPr lang="en-GB" sz="1000" b="1" dirty="0"/>
                        <a:t>Lvl 2 charge duration 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7.5 hours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12807044-E584-4D21-9552-29C47E3A522C}"/>
              </a:ext>
            </a:extLst>
          </p:cNvPr>
          <p:cNvSpPr txBox="1"/>
          <p:nvPr/>
        </p:nvSpPr>
        <p:spPr>
          <a:xfrm>
            <a:off x="1259632" y="3076634"/>
            <a:ext cx="1661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400" b="1" dirty="0">
                <a:cs typeface="Arial" charset="0"/>
              </a:rPr>
              <a:t>Renault </a:t>
            </a:r>
          </a:p>
          <a:p>
            <a:pPr algn="ctr">
              <a:defRPr/>
            </a:pPr>
            <a:r>
              <a:rPr lang="en-GB" sz="1400" b="1" dirty="0">
                <a:cs typeface="Arial" charset="0"/>
              </a:rPr>
              <a:t>Kangoo</a:t>
            </a:r>
          </a:p>
        </p:txBody>
      </p:sp>
      <p:pic>
        <p:nvPicPr>
          <p:cNvPr id="41" name="Picture 2" descr="https://static1.squarespace.com/static/53f38ce8e4b03fd9c3210760/t/5653563ee4b0ae48fd8d62b5/1448302205404/">
            <a:extLst>
              <a:ext uri="{FF2B5EF4-FFF2-40B4-BE49-F238E27FC236}">
                <a16:creationId xmlns:a16="http://schemas.microsoft.com/office/drawing/2014/main" id="{F9F6AD84-4E88-46A7-9C63-1E6379CBB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490" y="3549456"/>
            <a:ext cx="1565318" cy="87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58BA4977-6AF1-44F0-914D-D67C38D99541}"/>
              </a:ext>
            </a:extLst>
          </p:cNvPr>
          <p:cNvSpPr/>
          <p:nvPr/>
        </p:nvSpPr>
        <p:spPr>
          <a:xfrm>
            <a:off x="1331639" y="3047222"/>
            <a:ext cx="3024337" cy="1979328"/>
          </a:xfrm>
          <a:prstGeom prst="rect">
            <a:avLst/>
          </a:prstGeom>
          <a:noFill/>
          <a:ln>
            <a:solidFill>
              <a:srgbClr val="2CA1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048942-26D6-42A2-B896-584D03DD9E84}"/>
              </a:ext>
            </a:extLst>
          </p:cNvPr>
          <p:cNvSpPr txBox="1"/>
          <p:nvPr/>
        </p:nvSpPr>
        <p:spPr>
          <a:xfrm>
            <a:off x="1619672" y="4437273"/>
            <a:ext cx="8927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sz="1400" b="1" dirty="0">
                <a:cs typeface="Arial" charset="0"/>
              </a:rPr>
              <a:t>Out Now (2015)</a:t>
            </a: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8D2C15F9-4681-4853-8238-B5E230E62A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365649"/>
              </p:ext>
            </p:extLst>
          </p:nvPr>
        </p:nvGraphicFramePr>
        <p:xfrm>
          <a:off x="2975585" y="3165912"/>
          <a:ext cx="1308383" cy="171009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6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1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9487">
                <a:tc>
                  <a:txBody>
                    <a:bodyPr/>
                    <a:lstStyle/>
                    <a:p>
                      <a:r>
                        <a:rPr lang="en-GB" sz="1000" b="1" dirty="0"/>
                        <a:t>£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35 k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487">
                <a:tc>
                  <a:txBody>
                    <a:bodyPr/>
                    <a:lstStyle/>
                    <a:p>
                      <a:r>
                        <a:rPr lang="en-GB" sz="1000" b="1" dirty="0"/>
                        <a:t>Seats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2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487">
                <a:tc>
                  <a:txBody>
                    <a:bodyPr/>
                    <a:lstStyle/>
                    <a:p>
                      <a:r>
                        <a:rPr lang="en-GB" sz="1000" b="1" dirty="0"/>
                        <a:t>Range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129 miles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942">
                <a:tc>
                  <a:txBody>
                    <a:bodyPr/>
                    <a:lstStyle/>
                    <a:p>
                      <a:r>
                        <a:rPr lang="en-GB" sz="1000" b="1" dirty="0"/>
                        <a:t>Charge port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Type 2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487">
                <a:tc>
                  <a:txBody>
                    <a:bodyPr/>
                    <a:lstStyle/>
                    <a:p>
                      <a:r>
                        <a:rPr lang="en-GB" sz="1000" b="1" dirty="0"/>
                        <a:t>Bat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33 kWh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942">
                <a:tc>
                  <a:txBody>
                    <a:bodyPr/>
                    <a:lstStyle/>
                    <a:p>
                      <a:r>
                        <a:rPr lang="en-GB" sz="1000" b="1" dirty="0"/>
                        <a:t>Lvl 2 charge duration 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7 hours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8EDB1F56-3F85-4BBE-AC73-0FBB270D4B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95011"/>
              </p:ext>
            </p:extLst>
          </p:nvPr>
        </p:nvGraphicFramePr>
        <p:xfrm>
          <a:off x="6071929" y="3237920"/>
          <a:ext cx="1308383" cy="171009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6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1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9487">
                <a:tc>
                  <a:txBody>
                    <a:bodyPr/>
                    <a:lstStyle/>
                    <a:p>
                      <a:r>
                        <a:rPr lang="en-GB" sz="1000" b="1" dirty="0"/>
                        <a:t>£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54 k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487">
                <a:tc>
                  <a:txBody>
                    <a:bodyPr/>
                    <a:lstStyle/>
                    <a:p>
                      <a:r>
                        <a:rPr lang="en-GB" sz="1000" b="1" dirty="0"/>
                        <a:t>Seats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2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487">
                <a:tc>
                  <a:txBody>
                    <a:bodyPr/>
                    <a:lstStyle/>
                    <a:p>
                      <a:r>
                        <a:rPr lang="en-GB" sz="1000" b="1" dirty="0"/>
                        <a:t>Range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91 miles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942">
                <a:tc>
                  <a:txBody>
                    <a:bodyPr/>
                    <a:lstStyle/>
                    <a:p>
                      <a:r>
                        <a:rPr lang="en-GB" sz="1000" b="1" dirty="0"/>
                        <a:t>Charge port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Type 2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487">
                <a:tc>
                  <a:txBody>
                    <a:bodyPr/>
                    <a:lstStyle/>
                    <a:p>
                      <a:r>
                        <a:rPr lang="en-GB" sz="1000" b="1" dirty="0"/>
                        <a:t>Bat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56 kWh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942">
                <a:tc>
                  <a:txBody>
                    <a:bodyPr/>
                    <a:lstStyle/>
                    <a:p>
                      <a:r>
                        <a:rPr lang="en-GB" sz="1000" b="1" dirty="0"/>
                        <a:t>Lvl 2 charge duration 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10.5 hours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8194" name="Picture 2">
            <a:extLst>
              <a:ext uri="{FF2B5EF4-FFF2-40B4-BE49-F238E27FC236}">
                <a16:creationId xmlns:a16="http://schemas.microsoft.com/office/drawing/2014/main" id="{541EAE36-D6FE-4F41-A6EB-29051D81C9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9" t="18156" r="13329" b="18810"/>
          <a:stretch/>
        </p:blipFill>
        <p:spPr bwMode="auto">
          <a:xfrm>
            <a:off x="4568938" y="3433740"/>
            <a:ext cx="1487757" cy="95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eNV200 5 seater">
            <a:extLst>
              <a:ext uri="{FF2B5EF4-FFF2-40B4-BE49-F238E27FC236}">
                <a16:creationId xmlns:a16="http://schemas.microsoft.com/office/drawing/2014/main" id="{55AAA04C-77ED-4DE1-A66E-5457571F30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7" t="17735" r="10986" b="12202"/>
          <a:stretch/>
        </p:blipFill>
        <p:spPr bwMode="auto">
          <a:xfrm>
            <a:off x="6154631" y="1332183"/>
            <a:ext cx="1457404" cy="95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nissan leaf">
            <a:extLst>
              <a:ext uri="{FF2B5EF4-FFF2-40B4-BE49-F238E27FC236}">
                <a16:creationId xmlns:a16="http://schemas.microsoft.com/office/drawing/2014/main" id="{E5393F9F-8BA3-4FB8-9B67-2BA6CC35DF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7" t="10678" r="10940" b="13602"/>
          <a:stretch/>
        </p:blipFill>
        <p:spPr bwMode="auto">
          <a:xfrm>
            <a:off x="3141224" y="1332183"/>
            <a:ext cx="1431976" cy="89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 result for kona">
            <a:extLst>
              <a:ext uri="{FF2B5EF4-FFF2-40B4-BE49-F238E27FC236}">
                <a16:creationId xmlns:a16="http://schemas.microsoft.com/office/drawing/2014/main" id="{B7F30647-6C5A-42AB-986E-9EDC1B28A9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2" t="4166" r="5265" b="6309"/>
          <a:stretch/>
        </p:blipFill>
        <p:spPr bwMode="auto">
          <a:xfrm>
            <a:off x="125868" y="1562895"/>
            <a:ext cx="1472270" cy="83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556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F9522B1-831E-459F-BB09-A67E0D23D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6" y="1485383"/>
            <a:ext cx="1631174" cy="8835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99592" y="570639"/>
            <a:ext cx="5313567" cy="3416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005F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800" dirty="0"/>
              <a:t>Types of H2 vehicles in the UK &amp; EU today</a:t>
            </a:r>
          </a:p>
        </p:txBody>
      </p:sp>
      <p:pic>
        <p:nvPicPr>
          <p:cNvPr id="4" name="Picture 71" descr="http://www.toyota.co.jp/jpn/events/motorshow/2015-tokyo/mirai/images/photo_0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8" t="22779" r="16296" b="12521"/>
          <a:stretch/>
        </p:blipFill>
        <p:spPr bwMode="auto">
          <a:xfrm>
            <a:off x="3126180" y="1503940"/>
            <a:ext cx="1610308" cy="88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76485" y="1054705"/>
            <a:ext cx="11096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GB" sz="1400" b="1" dirty="0">
                <a:cs typeface="Arial" charset="0"/>
              </a:rPr>
              <a:t>Toyota Mirai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46406" y="2423440"/>
            <a:ext cx="11698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sz="1400" b="1" dirty="0">
                <a:cs typeface="Arial" charset="0"/>
              </a:rPr>
              <a:t>Out Now (2016)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4025" y="1054705"/>
            <a:ext cx="1198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GB" sz="1400" b="1" dirty="0">
                <a:cs typeface="Arial" charset="0"/>
              </a:rPr>
              <a:t>Hyundai Nexo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6836" y="2423439"/>
            <a:ext cx="8927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sz="1400" b="1" dirty="0">
                <a:cs typeface="Arial" charset="0"/>
              </a:rPr>
              <a:t>Out Now (2018)</a:t>
            </a:r>
          </a:p>
        </p:txBody>
      </p:sp>
      <p:sp>
        <p:nvSpPr>
          <p:cNvPr id="9" name="AutoShape 4" descr="data:image/jpeg;base64,/9j/4AAQSkZJRgABAQAAAQABAAD/2wCEAAkGBxQQEBQUEBQUFBQVFBQUFBQUFBcUFRUUFxUWFhUUFBQYHCggGBolHBQVITEhJSkrLi4uFx8zODMsNygtLisBCgoKDg0NFA8PFywcHBwsMiwsLCwsLCwsLCwsLCssLCwsLCwsLCw3LCssKywsLCssLC4sNysrNys3LCwsLDcrN//AABEIAKcBLgMBIgACEQEDEQH/xAAbAAABBQEBAAAAAAAAAAAAAAAFAAECBAYDB//EAEwQAAEDAQUDBwoDBQUFCQAAAAEAAgMRBBITITEFBkEUIlFhcYGRBxUyUnKSobHB0UKCsiMzYsLhF0NTovAkg5Pi8RZERVRzhLPD0v/EABYBAQEBAAAAAAAAAAAAAAAAAAABAv/EABoRAQEBAQEBAQAAAAAAAAAAAAARASESMWH/2gAMAwEAAhEDEQA/AKOClgolgJYCAbgpYKJYCWAgG4KWCiWAlgIB2ClgolgJYCAbgpYKJYKWAgG4KWCiWAlgIBuClgolgJYKAbgpYCJYCWAgG4KWCiWAlgIBuClgolgpYKAbgpYKJYCWAgG4KWCiWAlgIBuClgolgJYCAbgpYKJYCWAgG4KWCiWAlgIBuClgolgJYCAbgpYKI4KWCgHYKWCiOAlgIB2ClgojgpYCAjhJYSu4aWGgpYKWCr2GlhoKOAnwVew0sNBRwUsFXsJPhIKGClgq/hJ8JBQwUsFX8JPhIB+AlgIhhJYSAfgJYCI4SWCgHYCfARHBSwUA7ASwERwUsFAOwEsBEcFLBQDsBLARLBSwUA3ASwESwEsBANwEsBEsBLAQDcBLARPATYCAbgJsBFMBLAQC8BLARTASwEAvASwEUwEsBALwEsBFMBNgIGonoo1TgqwSonAUapwUgeie6knBSBBqe6nCcIGupXVJSCQQuJ7imApBIOdxK4u1E4b/AK+iQcsNIRorZtlOdm7mDr18PurWFBHwvHrQA2wk6CvYrMeypHfhp25K5aNsBgN0NaB0BA7XvM48UgK+aaenIxvxUXWeBvpSOPst+6E8pe5oJcQTnSn9VUmEh0eO+oTgOOmszf8AEPeB9FzdtGzD8DvfKylq5QNBe9k1+GqDy7UeCQ6oI1ByPgqPQDtay/4Z98/dSG17IfwEfncvOvOJPFdrG98z7sYBIzc4jmsHS4/IcUiPQRtGynRr+533Xa9Zz/it90/CizkEMdmYXvcGhoq6V5p/0roAKk6ZrL7V36dW7Yo8v8SRpLj1sjGQHtXu7RJg9Efh/hv97Wj+ZQ5vX8PuvILVti3yAl8tpAoa3L0TQOmkYaAhkO1rQP7+cdP7aTv/ABJxXugYCp4C8ks+0rezR9oPtMdJ+tpRayb3W1hF9l8cb0Tmu7i2gHgkwei4KWCs3s7f2F1BaWOiJoK+k3P+ICo7SKLWWSaOVodE5r2nQgg17CMipBXwUsFXbiVxBSwUsFXbiVxBTwU2CruGnw0GXBUg5cwnqqOoKkCuYKkCgnVSUApVQTCmFzap1QSUwuYXQIHU2hVrTamxAF51NGgAuc93qsaM3HqCvWTZhe2/bBcj4WetS7/13DJ3sDm9JdwBrDC6f91S6DQyn92Om6f7w+zlqKgosx8UA5vOdxe7Xu6B2Kna9qVFG5NGQAyAHBCpbRXVQE7VtIu4odJaVVfKqG1LbhROdx0HtHT79ygp7c2rV1wHJuvW7+iobLrNKAfRbznfQd5+qAy2iq1G7MN2C8dXkn8oyHyJ71QbL0A3i22YiGRmjqVcaVoDoBXjx8EUntjGAlz2inXn4alYXaUokmkfUkOcaZU5ujfgApgst29OD+8PeAfgQq9stRkeXu1dQmnYB9FTeBw+K6WSF07xHGOdqSdGt4ud1LQtbPsz533I+1zjoxvSek9A4rc2Szx2aE53Y2C857tScqudTVxNAAOkAKOx9nMgYGM01Ljq93Fx/wBZLrvNAJrLJFHQurGag5Fwe2pr6oFQO88VUYDeHbj7W/KrImk3GV7r76auPgBkFTslolYRce8Z9Jp3jQrSw7n5ZzNr7JI8appt3XR5hzJAPVOfukfKqQHrLGLRACRlIyjh1kXXAd9V5fPZix7mnUH+h+IK2sEUrPQe9vUCaeGiE7TsBxanMvaST0kOzP8AnTyVpd2H4tlYTq39m78un+W6inJ1k9iYsYc2NxaDR1BTXQnMdivy2yVvpTFva5rU8ld9vbGxmVaOe0ZD1m8W/b+qyNktUtmfWJ7mHpB1A4OBydTrWohNok/dmZ/W1riPeAu/FJ26skpBmcyLnXnFzg9/GvMZUZ14lMwaTc3eh1rDmTNF9gaS5vFrq0NOnmmo7KdA1d3iMx0oDu/sJlmZRtGA5l8ho5/XTh2ZI/CI2+jKx3SKgA+FVFNRKidzx0j3gU4KCNEqKSSDFAp2lQBTgoOtVJq51V2wWB8x5gy4uOQH3QcAVMK4bIxrroJkdxIyZ3cT8F3stiqcmF3waPzO+gKClFGXeiCewVVyLZkrvw07SB9UWZZ3jVzIx1C873nZfBOYYvxuc/2nEjw0+CAadnXfTljb+ap8FytllNz/AGc4j+lzHBvaKA14akIyy1RM9BrR2ABOdrjggxVg3f2kx5kY+HEdUGWSEve1p/BGC+6xvUAK8URO6tvmNbRb3UppHBC3j11HwR922FzdtkoBbdypfxW60nsZZh8olyl8nznf+IWwdhgA+ESLDazjp/07Vzdtc+tXsz+OnxSAFJ5NpOG0bZ78Y+UarWjyZyOFHW20vGtHYTqHpHNH+itC7a54up2c4/QBQftdtM8R3bJcHg0BIMdaPJpc1tU49qGMjxDgqjtwnHIWuo6DZq//AGFa2Taja5NaOsVJ8SVxdtKutfgFYlZV24Eo0tLf+AW/VQG4E3/mGf8ADP3WsNtcdMvinbedqT4pCsyzcNwpfmLqnMNYGZannElG7JslsDbsbGtbqaOBLj0ucTVx7UQbY6rq2wdSsAq21u82hpmWD0nADIDhSvWhsUDnl94kEg3b0kjAHcK3a5dy1Xm3TLjTxy+dF0bskqoz42ALoLpSK9E0729x4rtZtkxMNRLIT1Bzh/netANnFTFgKgAjZ7OL7Q7q/YMHwiJHipea4SamIuIBAMk0jsjSuQLQNBw4I+2wKIswHpFvv0+gKANFYI9MCE+0y/rp6ZPZ3K1BZrnoNYz2I2M/SAr1YwRzhpwqein1UsZnX4f1QVHQl3pEntJKjyEHXw0VzlTegrvBaYjrUdunwQU47GBwHaafMqyyDPu+RKJRMbSraHrGa5yDnHsH1/ogqhiRNwE8ADVRfKAdQpT0e0tOhFMuviFNXHaqdQZkB2BPVRWJCcFQBUgUEZZ7rmt4uPhqtHY5nSRtijBawDnuPHp04fPsWPEWJKxxBo0vd1ZC6O+pP+qrQw24hlBl2IDglihFGi8ePWetcJdquOmQ6BkgbrT1jxUOUdaIKPthPFcnWkoeZU2IqLzrQoG0KnfTPkAFSQB0lILeMSljgac49eQ+5+Cxu0972tcWQi8RkXuBoD1N1PfRALVtiWXJ73EdBIa33Rl8FYPQ7Ztpjf3kjcs7ozp1hjfsgdo3vZWkbXv4AVDK9+fh2diyBLSCZJGsAHEPI4VHNaTWhPDgVWtNtmnaWQsDoL7nN5gbqHNyLiaAXiQK6060GgdvlaTdw7O0BxIZW85zyDQhgGtK596rybd2lRrnQsa19LrnMcAaitRV9SKdCo7E2RLfBqS5ugZmWkilS45NOa19i2Zco59C4eiB6LOinZ4Dgg77OfIYwZiLxzoBSg4A9f3pwRfZ1hdMcsmjU/QdJVOyQGR4aMuk9A4krLeUje2pNhsbrsTRdne3WR3GKvqj8XSctAQW7BqNp747OsbiwudO9uThC3EodCC8kMr1AqxsPf3Z1qcGXnwuOglbc/zNJb8V5pu3uZPamteMOGJ3oyTOLQ4cSxoBJGmdAM9UW295NbTDEZG4dojaKl0BJe0cXFpAqOyqnSPabNHGa3XAganT5oTaN4GttBgiiMjgA6t9rQQeIBzoDlXpXnHk93hdXkszrxArE48W9Hw8e1bSWMYgkGTw27eFPRrWmYI1+auA1LtN7aBzGatqA4mnOGVaa9yT9tO4NaPE/VBp7QTmczVtTx9IdyhiqoLP2tIeIHY0fULi63vP43dxp8kOxUsRBdMxOpJ7TVNiqmHpX0Fp02Y70+MqJfmOw/RTvoLeMnEypX0sRAc2ZbLr89DkfoVS3t3njscLnuNamga0857qUaxvaG1J4Aqi6egy10Hb0/XuXne3JhbtpCMvuwwubCCM6Oc9rZC0esXuYz8telNEbTvntCR95kkUQGYhDGuFOhz3VcTT2e5b7cPewW1hDxclaaSM4A8HNrwP1HSujIG2Sd1kFngMYiY5wLb2bnObQ8XGjdSVlNq7L817WgfERgWlvMINQDW6+OvENc5pHaOhRXrbTknquUb6gHpFfHNPeWVYsFTYcwuQU2oAm+G8bbJdjbeEkjS4uY1ry0VoDdc9tSaHj+FYSTaxl9O3Wxv/ALVrf/jnRHygWBz7W997QRtoWgi6Gggg9rj4rIushHq+FPkpo0uyJA2YPbapJy0OeYZo5mNexrSZOcZCKhgc4eyrO9c9+d4baBZo45Jo4Q0SufMyOR0eO8xCgqWOHa11MllLK58MjJI7oewhzTnqOrQjgQdQVLaNofNIXuDRkGta0uusY3JrGgnQDpzOZNSSUBFm0Xs9HaB72Tn9TCrcG9M7P++Nd7UMp/kCzAiPV4lMIj1eJSj0LZu/oFBO5jswLzGPZ3m8NOz+h1jJ74DqhwIqDq2h9XqXiLYT1eJW13B2k4PFneatdUsz9EgFxGfCgJVzRp5dhWdzqmOnU1zmj3QaBd4tlQN0iZ3tDvi6qKNsvSV0ETG6nxNFuIqRxgZNAHUBQfBQZsuEOLsKO8dTcbU9uSuutULdXt977Lg/aEXB97XQZ5aojuwACgyHQPsuMpVeybSbM5wY2QXaVc5lwVOgFcye5dHIK23Nq8isckrf3jqMj9o6Hrpm78q853e2Y6USy4ZlbC3Ee0n0y51GNe4kc0uq5x1usdxzRryk2uskMIOTGGRw/icbrfANd7y1Pkj2vZIGuslooJLTWVpcBccwXohFXp5j3Z6hx7873VWJy6Xd2S0zgcoLHxvu0A5kpZEGNbk0Uumg4lVNyrbFZ3QutDqvLo4gXEmhAJNK6AUA7wixsL2Q2rZjaEtkbNDJI66x0T5hJHV3SGtdwzMb1jNvbrTttJY9jxHDzQ8gta45OfO6T0WtJIpno1taEFaQS8qWwxYLbFabOLschxG00a8EYrR0Nza8DtpkFqLPaRJG140c0O8RVDN6dnOk2EHmTFax0b4yXX6Bxw3BrvVo/SvAUXPdCYvscRPQR4OKmc1RV5+Y+dVLNM85jt+hTkqoYpryRcoZlBMOT3kzWK3Ds+R/osceumXiUFOvO7j9FMFFIdhPLheutyOpr0dFelXW7Jij/eP8SGD4oM+GlRcFonTWVvqHsvO+IqhW0rZCR+yY+vTo09VCT9EAW2WvDY+Q6Rsc8/laXH4D4lCPI/s+KeG1OkN60F0UjWnU3C6W8PaeaHsS3xlLLDP/ABNaz33taf1FD9z9myxRxWuGeGK6ZICyRxa55qyQ0oDXK78VN+q1e9+NaHutELXXJ2xxscASbtwOeaDQmtAD6xPBcd9bNLLsqGWRwe6yyxubJzbxq7Cex1NfSB4Zt4q7t+0CWzS2fHETXCOlAAGuxA5t8jMtdmymnpa6Khbo5IdkTWeShdkWXTUOvStpTvICqN1YjWJnsN+QXQp4YrrWt9Vob4Cn0Ui1YaZ8bEPSVJmwiCDeORBWkDFINQec74bAxxWOgeBSh0cOAJ4U6V5jbdi2uOt+zP7YyJP05r27arcNzq6Cp7tV5xafKBEHOGFKaOIrVnA0OV7qTRhJmPb6UUre2Nw+YVY2kL0Fu/0B1jnH5WH+ddP+21lOpkHbGT8qqQeccob0qTJK6AnsFV6MN8LJ65H+6f8A/ldY97bIf72nbHIP5VZ+jzyGySP9GKQ/7t32Wy3P3bfHKJpxdu1uMrnUihJp1E5daMx7yWU6Tx97rv6qK/ZbfHL+7kY/2Htd8irmDttJsr2FsLmsJ1ca1A/hpxWeO6Rcavmr2hzz15uctIHJX1UBI904xq9x7GhvcKk8c1es2wYmcZDpq4cOwBXrycOHSqizCxgbQCnfn3k696cxNGda9A61wxAOK54maDzbeqTEt81dAWsHUAxoPxqj8fk9tloZFa4HQhhhjMYdIWOaWiprVtBzrx1WVtsl61THpnl+EjgFpLdyqeyWYRTPwmi4YbwDAcRzb1Mr2VCWnpFOKyrf7DnnZCDa3ND4AXCQOa66wB4Lw8VGTXOFeshZnfXZcm0I7MbLKZsFjmlskhc+QVqJ25Uc70gaCtAOAKIbKsbGtuOLjdBfVpuloc26c+N4AEgilA0jpGc3uYYxY7ZYiWMfGIeYeaHNOLFUHiRI/Xiw6LWoOxWpzdhyQSgtdHGBQ+226R05qO5BpYo+u9+o/ZQ3q2u6TZoMo/aPLWE19Kn7RxpTLOPpOqsbusw7JC3+AH3ud9U36CT35jv+31SvV4qtNNQg66jxp9lxda+z3j9lARBC6wzsaec0u6r13xNCgT9ogfib4f1Tcqro7xfG350SjVM22Gfu4o29Zq4+ORUJd4JT+IN7Gj+aqz7AHazwM9qYn9AcrMNggPpW2zt9lpd8SWpR3m2w95zkceoOPZoO9VnWzqJ7qfOiIw7NsR9O2l3sljPneV+HZ2zOMl/2pyP0kJVjNut3UO8/aqhy0VzIW1isezuDID2m/wDqJXnXlj2IwNjtVjLWsaMOeOI3WgVqyW43LUlpPs9ZUpA3fjaDTZrlRV72mnU3nV8bvio7t2RrwyVzzSMPJZ034wAa1ypceT2dS89hfnmtNu9tDmSQFxa2Vj4yW0rdeKGg49mVRUZVVzR6MZIbTEyzin+1WbEhLvWZce0OPSC5h7A5V7BFI+KyWaQkmS1QNAOZDYn482etAIiPBD9nbODGWWQzRkWa8L96jaXWDPOo9E5HPgtZueBabU62EXYow+KzA5XnOIxpqcNLvYSMiCrqY3OCE2Cm5QOlMZwsNKYlT4qGG0rk+3gICFss7JRzq9FQvKfKNsZ1kcZW2eCWB1P2hj50buiS5Q0J0dWhrTIrdWjbwZwJ7EEt++ZAIEN4EEEOORB1BFMwmjyJ1tiPpWWOv8Eksf8AMVzFqsxOcEjfZtFf1RovtyOKVxdHAyAnhGX3fcJut7gEEfs7r+Cg6l9k6LSOx8R/lR3dTdRm0nuEHKGtb6UsgjEbTwbUAkuPQB1rNMsNDnn1GtPgVpbJvXaYYxHE5sbG6NYwNArmchx60GnPkePC0jvH/KoHyQOGYtLKjQ0NR30WZl3stbtZn+NFUk29aHayyH8x+6cHolm3dtVlAD522hnDKr29HOJBI7Qe0KT3lvpZdq8vk2hI7V7z2uK4Gc9filHqJtzBq9o7XBN5wj9dnvj7ry4yFRLinoepHaMf+Iz32/dN51iGssY7ZGj6ryskpiwlX0kXsQGRzhnV7z21cSttufa4mkidskgYHzRxx5ulcGc6OhIqSGtI7HDivOmSFpzRex2+7QgkUIIINCCDUUIzBBzqrmjR7sbcmtj7a99Lz4zdAFA0lsrnU8EX8nLDaLBJZpACA4OirmRd5wIGuRc7PrHQqezN5Im3nSxVc5r2ufEQ28XtLC50RoL1HHMEZ8FwtG3+YY7IwxNIo59ayEdAIAEY10qeghaRX382uwyMij50cQuChyc6oxHV6Kta38pQmffG0OybcYNBdboO8lQOxy81NOgAcANAFbh3aJ4LG2qEybdndrK/uo35BcDbZHauce0krWwbp9ICuxbpt4pNViWWh3WuzXvOlVvIt1mBXIt3mDgp5HnbWSHgV3bZpTwK9HZsVnQu7NlMHBWDzdljm613Zs+c/wCivR27PaOC6CxgcFYPPGbMtHA/NdvNlqIIq0gihBrQg6ghegCzDoUsEdCQeSzbjTONW3Gd5I7hT6rvBuRaB/eM90/deqYITiIJBg7JupJeBleHU6G0J/MST4Z9a2FjbK1oa111oFAAKAAaABXgwKYCoUUknFysNmf6y5Ap6qaEWlc3Q1VjECbECgpPslVXk2WDqAiuIE2KEAGTYDDq0eAVd+60Z/APBabECbFCUZN250R/CuR3HiPBbHFCWKEGLduJH1qB3Aj6StvihNihODD/ANnzPWKb+zxnrlbnGCbGCcGH/s8Z65S/s7Z67vALcYwTYycGH/s6j9d3wTjydR+u74LbY6WOnBix5OoeLnHvU2eTyzjg4/mP0Ww5Qm5QnBnIdyrO3Rle0k/Mq/Fu/G3RrR3IpyhNyhKKbdktHALq3Z46F35Sm5UlEW2MBS5OEuVJuVJRMQhPhrlypMbWlHcRp7ircrCXKwlFm6ElV5WExtYSi2nyVLlYTG1hKLpomqqPKwkbWEovXglUIebWEuVhKCF5LECGm1puVpRw84JecEySyF5wTecE6SCPnBLzgkkgXnBN5wTpIG84JuXpJIG84JecEkkDecEuXlMkgXL03L0kkC5em5ekkgXL03LkkkDcuTcuSSQNy5LlySSBcuTctTJIFy1Ny1JJAxtiblidJA3K1HlaSSBuVpuVJJIFypR5UUkkDcqKXKSkkg//2Q=="/>
          <p:cNvSpPr>
            <a:spLocks noChangeAspect="1" noChangeArrowheads="1"/>
          </p:cNvSpPr>
          <p:nvPr/>
        </p:nvSpPr>
        <p:spPr bwMode="auto">
          <a:xfrm>
            <a:off x="4918559" y="1185024"/>
            <a:ext cx="449298" cy="44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Arial Unicode MS" pitchFamily="34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876" y="988300"/>
            <a:ext cx="2937470" cy="1979328"/>
          </a:xfrm>
          <a:prstGeom prst="rect">
            <a:avLst/>
          </a:prstGeom>
          <a:noFill/>
          <a:ln>
            <a:solidFill>
              <a:srgbClr val="2CA1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260315"/>
              </p:ext>
            </p:extLst>
          </p:nvPr>
        </p:nvGraphicFramePr>
        <p:xfrm>
          <a:off x="4736487" y="1064499"/>
          <a:ext cx="1234952" cy="180532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04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08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1509">
                <a:tc>
                  <a:txBody>
                    <a:bodyPr/>
                    <a:lstStyle/>
                    <a:p>
                      <a:r>
                        <a:rPr lang="en-GB" sz="1000" b="1" dirty="0"/>
                        <a:t>£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66 k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509">
                <a:tc>
                  <a:txBody>
                    <a:bodyPr/>
                    <a:lstStyle/>
                    <a:p>
                      <a:r>
                        <a:rPr lang="en-GB" sz="1000" b="1" dirty="0"/>
                        <a:t>Seats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4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1509">
                <a:tc>
                  <a:txBody>
                    <a:bodyPr/>
                    <a:lstStyle/>
                    <a:p>
                      <a:r>
                        <a:rPr lang="en-GB" sz="1000" b="1" dirty="0"/>
                        <a:t>Range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312 miles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428">
                <a:tc>
                  <a:txBody>
                    <a:bodyPr/>
                    <a:lstStyle/>
                    <a:p>
                      <a:r>
                        <a:rPr lang="en-GB" sz="1000" b="1" dirty="0">
                          <a:latin typeface="+mn-lt"/>
                          <a:sym typeface="Webdings"/>
                        </a:rPr>
                        <a:t>H2</a:t>
                      </a:r>
                      <a:endParaRPr lang="en-GB" sz="1000" b="1" dirty="0"/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5 kg            (2 tanks)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509">
                <a:tc>
                  <a:txBody>
                    <a:bodyPr/>
                    <a:lstStyle/>
                    <a:p>
                      <a:r>
                        <a:rPr lang="en-GB" sz="1000" b="1" dirty="0"/>
                        <a:t>H2 P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700 bar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1509">
                <a:tc>
                  <a:txBody>
                    <a:bodyPr/>
                    <a:lstStyle/>
                    <a:p>
                      <a:r>
                        <a:rPr lang="en-GB" sz="1000" b="1" dirty="0"/>
                        <a:t>Bat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1.6 kWh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349">
                <a:tc>
                  <a:txBody>
                    <a:bodyPr/>
                    <a:lstStyle/>
                    <a:p>
                      <a:r>
                        <a:rPr lang="en-GB" sz="1000" b="1" dirty="0"/>
                        <a:t>FC Stack size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aseline="0" dirty="0"/>
                        <a:t>113 kW</a:t>
                      </a:r>
                      <a:endParaRPr lang="en-GB" sz="1000" dirty="0"/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670924" y="1064501"/>
          <a:ext cx="1268200" cy="180531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58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9487">
                <a:tc>
                  <a:txBody>
                    <a:bodyPr/>
                    <a:lstStyle/>
                    <a:p>
                      <a:r>
                        <a:rPr lang="en-GB" sz="1000" b="1" dirty="0"/>
                        <a:t>£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69 k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487">
                <a:tc>
                  <a:txBody>
                    <a:bodyPr/>
                    <a:lstStyle/>
                    <a:p>
                      <a:r>
                        <a:rPr lang="en-GB" sz="1000" b="1" dirty="0"/>
                        <a:t>Seats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5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487">
                <a:tc>
                  <a:txBody>
                    <a:bodyPr/>
                    <a:lstStyle/>
                    <a:p>
                      <a:r>
                        <a:rPr lang="en-GB" sz="1000" b="1" dirty="0"/>
                        <a:t>Range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414 miles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942">
                <a:tc>
                  <a:txBody>
                    <a:bodyPr/>
                    <a:lstStyle/>
                    <a:p>
                      <a:r>
                        <a:rPr lang="en-GB" sz="1000" b="1" dirty="0">
                          <a:latin typeface="+mn-lt"/>
                          <a:sym typeface="Webdings"/>
                        </a:rPr>
                        <a:t>H2</a:t>
                      </a:r>
                      <a:endParaRPr lang="en-GB" sz="1000" b="1" dirty="0"/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6.3 kg    (3 tanks)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487">
                <a:tc>
                  <a:txBody>
                    <a:bodyPr/>
                    <a:lstStyle/>
                    <a:p>
                      <a:r>
                        <a:rPr lang="en-GB" sz="1000" b="1" dirty="0"/>
                        <a:t>H2 P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700 bar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9487">
                <a:tc>
                  <a:txBody>
                    <a:bodyPr/>
                    <a:lstStyle/>
                    <a:p>
                      <a:r>
                        <a:rPr lang="en-GB" sz="1000" b="1" dirty="0"/>
                        <a:t>Bat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40 kWh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8942">
                <a:tc>
                  <a:txBody>
                    <a:bodyPr/>
                    <a:lstStyle/>
                    <a:p>
                      <a:r>
                        <a:rPr lang="en-GB" sz="1000" b="1" dirty="0"/>
                        <a:t>FC Stack size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aseline="0" dirty="0"/>
                        <a:t>95 kW</a:t>
                      </a:r>
                      <a:endParaRPr lang="en-GB" sz="1000" dirty="0"/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76528"/>
              </p:ext>
            </p:extLst>
          </p:nvPr>
        </p:nvGraphicFramePr>
        <p:xfrm>
          <a:off x="2766086" y="3052290"/>
          <a:ext cx="2021893" cy="198380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57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4545">
                  <a:extLst>
                    <a:ext uri="{9D8B030D-6E8A-4147-A177-3AD203B41FA5}">
                      <a16:colId xmlns:a16="http://schemas.microsoft.com/office/drawing/2014/main" val="2519566154"/>
                    </a:ext>
                  </a:extLst>
                </a:gridCol>
              </a:tblGrid>
              <a:tr h="645594">
                <a:tc>
                  <a:txBody>
                    <a:bodyPr/>
                    <a:lstStyle/>
                    <a:p>
                      <a:r>
                        <a:rPr lang="en-GB" sz="1000" b="1" dirty="0"/>
                        <a:t>£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Vehicle 18 k(+ 60/month battery/H2 rental)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en-GB" sz="1000" b="1" dirty="0"/>
                        <a:t>Seats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794">
                <a:tc>
                  <a:txBody>
                    <a:bodyPr/>
                    <a:lstStyle/>
                    <a:p>
                      <a:r>
                        <a:rPr lang="en-GB" sz="1000" b="1" dirty="0"/>
                        <a:t>Range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100 EV, 250 EV-H2 miles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394">
                <a:tc>
                  <a:txBody>
                    <a:bodyPr/>
                    <a:lstStyle/>
                    <a:p>
                      <a:r>
                        <a:rPr lang="en-GB" sz="1000" b="1" dirty="0">
                          <a:latin typeface="+mn-lt"/>
                          <a:sym typeface="Webdings"/>
                        </a:rPr>
                        <a:t>H2</a:t>
                      </a:r>
                      <a:endParaRPr lang="en-GB" sz="1000" b="1" dirty="0"/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1.8 kg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8394">
                <a:tc>
                  <a:txBody>
                    <a:bodyPr/>
                    <a:lstStyle/>
                    <a:p>
                      <a:r>
                        <a:rPr lang="en-GB" sz="1000" b="1" dirty="0"/>
                        <a:t>H2 P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350 bar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8394">
                <a:tc>
                  <a:txBody>
                    <a:bodyPr/>
                    <a:lstStyle/>
                    <a:p>
                      <a:r>
                        <a:rPr lang="en-GB" sz="1000" b="1" dirty="0"/>
                        <a:t>Bat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22kWh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8394">
                <a:tc>
                  <a:txBody>
                    <a:bodyPr/>
                    <a:lstStyle/>
                    <a:p>
                      <a:r>
                        <a:rPr lang="en-GB" sz="1000" b="1" dirty="0"/>
                        <a:t>FC Stack size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5kW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319178" y="3076634"/>
            <a:ext cx="1661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400" b="1" dirty="0">
                <a:cs typeface="Arial" charset="0"/>
              </a:rPr>
              <a:t>Symbio RE </a:t>
            </a:r>
          </a:p>
          <a:p>
            <a:pPr algn="ctr">
              <a:defRPr/>
            </a:pPr>
            <a:r>
              <a:rPr lang="en-GB" sz="1400" b="1" dirty="0">
                <a:cs typeface="Arial" charset="0"/>
              </a:rPr>
              <a:t>Kangoo</a:t>
            </a:r>
          </a:p>
        </p:txBody>
      </p:sp>
      <p:pic>
        <p:nvPicPr>
          <p:cNvPr id="17" name="Picture 2" descr="https://static1.squarespace.com/static/53f38ce8e4b03fd9c3210760/t/5653563ee4b0ae48fd8d62b5/1448302205404/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036" y="3549456"/>
            <a:ext cx="1565318" cy="87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blog.caranddriver.com/wp-content/uploads/2016/01/Honda_Clarity_FCV_front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225" y="1402873"/>
            <a:ext cx="1742863" cy="116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414" t="40702" r="56162" b="25452"/>
          <a:stretch/>
        </p:blipFill>
        <p:spPr>
          <a:xfrm>
            <a:off x="5069000" y="3509861"/>
            <a:ext cx="1326287" cy="97253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077131" y="988301"/>
            <a:ext cx="2937470" cy="1988727"/>
          </a:xfrm>
          <a:prstGeom prst="rect">
            <a:avLst/>
          </a:prstGeom>
          <a:noFill/>
          <a:ln>
            <a:solidFill>
              <a:srgbClr val="2CA1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  <p:sp>
        <p:nvSpPr>
          <p:cNvPr id="26" name="Rectangle 25"/>
          <p:cNvSpPr/>
          <p:nvPr/>
        </p:nvSpPr>
        <p:spPr>
          <a:xfrm>
            <a:off x="6087385" y="988300"/>
            <a:ext cx="2937470" cy="1979328"/>
          </a:xfrm>
          <a:prstGeom prst="rect">
            <a:avLst/>
          </a:prstGeom>
          <a:noFill/>
          <a:ln>
            <a:solidFill>
              <a:srgbClr val="2CA1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  <p:sp>
        <p:nvSpPr>
          <p:cNvPr id="27" name="Rectangle 26"/>
          <p:cNvSpPr/>
          <p:nvPr/>
        </p:nvSpPr>
        <p:spPr>
          <a:xfrm>
            <a:off x="1319178" y="3047222"/>
            <a:ext cx="3482927" cy="1979328"/>
          </a:xfrm>
          <a:prstGeom prst="rect">
            <a:avLst/>
          </a:prstGeom>
          <a:noFill/>
          <a:ln>
            <a:solidFill>
              <a:srgbClr val="2CA1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  <p:sp>
        <p:nvSpPr>
          <p:cNvPr id="30" name="TextBox 29"/>
          <p:cNvSpPr txBox="1"/>
          <p:nvPr/>
        </p:nvSpPr>
        <p:spPr>
          <a:xfrm>
            <a:off x="6290683" y="1054705"/>
            <a:ext cx="12499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GB" sz="1400" b="1" dirty="0">
                <a:cs typeface="Arial" charset="0"/>
              </a:rPr>
              <a:t>Honda Clarity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330728" y="2423440"/>
            <a:ext cx="11698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sz="1400" b="1" dirty="0">
                <a:cs typeface="Arial" charset="0"/>
              </a:rPr>
              <a:t>Out Now (2017)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7692079" y="1075303"/>
          <a:ext cx="1234952" cy="180532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04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08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1509">
                <a:tc>
                  <a:txBody>
                    <a:bodyPr/>
                    <a:lstStyle/>
                    <a:p>
                      <a:r>
                        <a:rPr lang="en-GB" sz="1000" b="1" dirty="0"/>
                        <a:t>£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42 k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509">
                <a:tc>
                  <a:txBody>
                    <a:bodyPr/>
                    <a:lstStyle/>
                    <a:p>
                      <a:r>
                        <a:rPr lang="en-GB" sz="1000" b="1" dirty="0"/>
                        <a:t>Seats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5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1509">
                <a:tc>
                  <a:txBody>
                    <a:bodyPr/>
                    <a:lstStyle/>
                    <a:p>
                      <a:r>
                        <a:rPr lang="en-GB" sz="1000" b="1" dirty="0"/>
                        <a:t>Range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435 miles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428">
                <a:tc>
                  <a:txBody>
                    <a:bodyPr/>
                    <a:lstStyle/>
                    <a:p>
                      <a:r>
                        <a:rPr lang="en-GB" sz="1000" b="1" dirty="0">
                          <a:latin typeface="+mn-lt"/>
                          <a:sym typeface="Webdings"/>
                        </a:rPr>
                        <a:t>H2</a:t>
                      </a:r>
                      <a:endParaRPr lang="en-GB" sz="1000" b="1" dirty="0"/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5 kg            (2 tanks)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509">
                <a:tc>
                  <a:txBody>
                    <a:bodyPr/>
                    <a:lstStyle/>
                    <a:p>
                      <a:r>
                        <a:rPr lang="en-GB" sz="1000" b="1" dirty="0"/>
                        <a:t>H2 P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700 bar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1509">
                <a:tc>
                  <a:txBody>
                    <a:bodyPr/>
                    <a:lstStyle/>
                    <a:p>
                      <a:r>
                        <a:rPr lang="en-GB" sz="1000" b="1" dirty="0"/>
                        <a:t>Bat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1.6 kWh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349">
                <a:tc>
                  <a:txBody>
                    <a:bodyPr/>
                    <a:lstStyle/>
                    <a:p>
                      <a:r>
                        <a:rPr lang="en-GB" sz="1000" b="1" dirty="0"/>
                        <a:t>FC Stack size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aseline="0" dirty="0"/>
                        <a:t>100 kW</a:t>
                      </a:r>
                      <a:endParaRPr lang="en-GB" sz="1000" dirty="0"/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1679218" y="4437273"/>
            <a:ext cx="8927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sz="1400" b="1" dirty="0">
                <a:cs typeface="Arial" charset="0"/>
              </a:rPr>
              <a:t>Out Now (2015)</a:t>
            </a:r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882353"/>
              </p:ext>
            </p:extLst>
          </p:nvPr>
        </p:nvGraphicFramePr>
        <p:xfrm>
          <a:off x="6482197" y="3096524"/>
          <a:ext cx="1301613" cy="188269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74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702">
                  <a:extLst>
                    <a:ext uri="{9D8B030D-6E8A-4147-A177-3AD203B41FA5}">
                      <a16:colId xmlns:a16="http://schemas.microsoft.com/office/drawing/2014/main" val="2519566154"/>
                    </a:ext>
                  </a:extLst>
                </a:gridCol>
              </a:tblGrid>
              <a:tr h="239685">
                <a:tc>
                  <a:txBody>
                    <a:bodyPr/>
                    <a:lstStyle/>
                    <a:p>
                      <a:r>
                        <a:rPr lang="en-GB" sz="1000" b="1" dirty="0"/>
                        <a:t>£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 -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en-GB" sz="1000" b="1" dirty="0"/>
                        <a:t>Seats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794">
                <a:tc>
                  <a:txBody>
                    <a:bodyPr/>
                    <a:lstStyle/>
                    <a:p>
                      <a:r>
                        <a:rPr lang="en-GB" sz="1000" b="1" dirty="0"/>
                        <a:t>Range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95 - 135 miles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794">
                <a:tc>
                  <a:txBody>
                    <a:bodyPr/>
                    <a:lstStyle/>
                    <a:p>
                      <a:r>
                        <a:rPr lang="en-GB" sz="1000" b="1" dirty="0">
                          <a:latin typeface="+mn-lt"/>
                          <a:sym typeface="Webdings"/>
                        </a:rPr>
                        <a:t>H2</a:t>
                      </a:r>
                      <a:endParaRPr lang="en-GB" sz="1000" b="1" dirty="0"/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3.2 kg     (2 tanks)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8394">
                <a:tc>
                  <a:txBody>
                    <a:bodyPr/>
                    <a:lstStyle/>
                    <a:p>
                      <a:r>
                        <a:rPr lang="en-GB" sz="1000" b="1" dirty="0"/>
                        <a:t>H2 P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350 bar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8394">
                <a:tc>
                  <a:txBody>
                    <a:bodyPr/>
                    <a:lstStyle/>
                    <a:p>
                      <a:r>
                        <a:rPr lang="en-GB" sz="1000" b="1" dirty="0"/>
                        <a:t>Engine size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2.2 litre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0794">
                <a:tc>
                  <a:txBody>
                    <a:bodyPr/>
                    <a:lstStyle/>
                    <a:p>
                      <a:r>
                        <a:rPr lang="en-GB" sz="1000" b="1" dirty="0"/>
                        <a:t>Engine type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Euro 5</a:t>
                      </a:r>
                    </a:p>
                  </a:txBody>
                  <a:tcPr marL="46778" marR="46778" marT="17997" marB="179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4798573" y="3076634"/>
            <a:ext cx="17621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400" b="1" dirty="0">
                <a:cs typeface="Arial" charset="0"/>
              </a:rPr>
              <a:t>ULEMCo dual fuel H2 - diesel Ford Transit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277087" y="4437273"/>
            <a:ext cx="8927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sz="1400" b="1" dirty="0">
                <a:cs typeface="Arial" charset="0"/>
              </a:rPr>
              <a:t>Out Now (2015)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874890" y="3047222"/>
            <a:ext cx="2937470" cy="1988727"/>
          </a:xfrm>
          <a:prstGeom prst="rect">
            <a:avLst/>
          </a:prstGeom>
          <a:noFill/>
          <a:ln>
            <a:solidFill>
              <a:srgbClr val="2CA1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0721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47664" y="1152501"/>
            <a:ext cx="7488832" cy="3672408"/>
          </a:xfrm>
          <a:prstGeom prst="rect">
            <a:avLst/>
          </a:prstGeom>
          <a:noFill/>
          <a:ln cmpd="sng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2CA1DC"/>
                </a:gs>
                <a:gs pos="83000">
                  <a:srgbClr val="2CA1DC"/>
                </a:gs>
                <a:gs pos="100000">
                  <a:srgbClr val="005F9F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6" t="15433" r="12248" b="13573"/>
          <a:stretch/>
        </p:blipFill>
        <p:spPr>
          <a:xfrm>
            <a:off x="97807" y="2126926"/>
            <a:ext cx="1634552" cy="14529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10377" y="1142046"/>
            <a:ext cx="74888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55293"/>
                </a:solidFill>
              </a:rPr>
              <a:t>Established in 2005 as the UK’s first Centre of Excellence for Low Carbon and Fuel Cell technologies.</a:t>
            </a:r>
          </a:p>
          <a:p>
            <a:pPr lvl="2"/>
            <a:endParaRPr lang="en-GB" dirty="0">
              <a:solidFill>
                <a:srgbClr val="15529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55293"/>
                </a:solidFill>
              </a:rPr>
              <a:t>Cenex has developed a UK-leading reputation for low carbon vehicle and infrastructure analysis and fleet deployment support for ultra-low carbon alternative fuel use, including: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CA1DC"/>
                </a:solidFill>
              </a:rPr>
              <a:t>Electricity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CA1DC"/>
                </a:solidFill>
              </a:rPr>
              <a:t>Biomethane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CA1DC"/>
                </a:solidFill>
              </a:rPr>
              <a:t>Hydrogen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55293"/>
                </a:solidFill>
              </a:rPr>
              <a:t>Today Cenex operates as an independent not-for-profit consultancy specialising in the delivery of projects, supporting innovation and market development.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9592" y="483518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CA1DC"/>
                </a:solidFill>
              </a:rPr>
              <a:t>Introduction to Cenex</a:t>
            </a:r>
          </a:p>
        </p:txBody>
      </p:sp>
    </p:spTree>
    <p:extLst>
      <p:ext uri="{BB962C8B-B14F-4D97-AF65-F5344CB8AC3E}">
        <p14:creationId xmlns:p14="http://schemas.microsoft.com/office/powerpoint/2010/main" val="1800357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qsoft.co.in/images/The%2021st%20Century%20Electric%20Car_img_3.jpg">
            <a:extLst>
              <a:ext uri="{FF2B5EF4-FFF2-40B4-BE49-F238E27FC236}">
                <a16:creationId xmlns:a16="http://schemas.microsoft.com/office/drawing/2014/main" id="{91153340-E7E3-47D0-ABC5-30551C4BD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55526"/>
            <a:ext cx="5853392" cy="291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4DD9C4-77E2-4C29-82EA-E0A4DE34C243}"/>
              </a:ext>
            </a:extLst>
          </p:cNvPr>
          <p:cNvSpPr txBox="1"/>
          <p:nvPr/>
        </p:nvSpPr>
        <p:spPr>
          <a:xfrm>
            <a:off x="0" y="3579862"/>
            <a:ext cx="89313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5F9F"/>
                </a:solidFill>
              </a:rPr>
              <a:t>The above argument ignores three critically important issues: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5F9F"/>
                </a:solidFill>
              </a:rPr>
              <a:t>compares BEVs to FCEVs – but ignores the opportunity to displace 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5F9F"/>
                </a:solidFill>
              </a:rPr>
              <a:t>Duty cycles requirements and refuelling / recharging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5F9F"/>
                </a:solidFill>
              </a:rPr>
              <a:t>self-weight of vehicles as battery size increases</a:t>
            </a:r>
          </a:p>
        </p:txBody>
      </p:sp>
    </p:spTree>
    <p:extLst>
      <p:ext uri="{BB962C8B-B14F-4D97-AF65-F5344CB8AC3E}">
        <p14:creationId xmlns:p14="http://schemas.microsoft.com/office/powerpoint/2010/main" val="30722307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2" y="483518"/>
            <a:ext cx="640871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05F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FC &amp; EV like-for-like comparison</a:t>
            </a:r>
          </a:p>
        </p:txBody>
      </p:sp>
      <p:pic>
        <p:nvPicPr>
          <p:cNvPr id="4" name="Picture 71" descr="http://www.shauntmax30.com/data/out/19/1090954-widescreen-wallpaper-hyundai-ix3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215" y="2015059"/>
            <a:ext cx="1575530" cy="118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48789" y="1702050"/>
            <a:ext cx="11983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GB" sz="1400" b="1" dirty="0">
                <a:latin typeface="+mn-lt"/>
                <a:cs typeface="Arial" charset="0"/>
              </a:rPr>
              <a:t>Hyundai ix35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3648" y="3070785"/>
            <a:ext cx="14745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sz="1400" b="1" dirty="0">
                <a:cs typeface="Arial" charset="0"/>
              </a:rPr>
              <a:t>P</a:t>
            </a:r>
            <a:r>
              <a:rPr lang="en-GB" sz="1400" b="1" dirty="0">
                <a:latin typeface="+mn-lt"/>
                <a:cs typeface="Arial" charset="0"/>
              </a:rPr>
              <a:t>roduction (2014-2017)</a:t>
            </a:r>
          </a:p>
        </p:txBody>
      </p:sp>
      <p:sp>
        <p:nvSpPr>
          <p:cNvPr id="7" name="Rectangle 6"/>
          <p:cNvSpPr/>
          <p:nvPr/>
        </p:nvSpPr>
        <p:spPr>
          <a:xfrm>
            <a:off x="1331640" y="1635646"/>
            <a:ext cx="2937470" cy="1979328"/>
          </a:xfrm>
          <a:prstGeom prst="rect">
            <a:avLst/>
          </a:prstGeom>
          <a:noFill/>
          <a:ln>
            <a:solidFill>
              <a:srgbClr val="2CA1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123296"/>
              </p:ext>
            </p:extLst>
          </p:nvPr>
        </p:nvGraphicFramePr>
        <p:xfrm>
          <a:off x="2930578" y="1684043"/>
          <a:ext cx="1286125" cy="189765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67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8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7392">
                <a:tc>
                  <a:txBody>
                    <a:bodyPr/>
                    <a:lstStyle/>
                    <a:p>
                      <a:r>
                        <a:rPr lang="en-GB" sz="1000" b="1" dirty="0"/>
                        <a:t>£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/>
                        <a:t>£53k</a:t>
                      </a:r>
                    </a:p>
                  </a:txBody>
                  <a:tcPr marL="46810" marR="46810" marT="18002" marB="18002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392">
                <a:tc>
                  <a:txBody>
                    <a:bodyPr/>
                    <a:lstStyle/>
                    <a:p>
                      <a:r>
                        <a:rPr lang="en-GB" sz="1000" b="1" dirty="0"/>
                        <a:t>Seats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5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035">
                <a:tc>
                  <a:txBody>
                    <a:bodyPr/>
                    <a:lstStyle/>
                    <a:p>
                      <a:r>
                        <a:rPr lang="en-GB" sz="1000" b="1" dirty="0"/>
                        <a:t>Range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/>
                        <a:t>369 miles</a:t>
                      </a:r>
                    </a:p>
                  </a:txBody>
                  <a:tcPr marL="46810" marR="46810" marT="18002" marB="18002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960">
                <a:tc>
                  <a:txBody>
                    <a:bodyPr/>
                    <a:lstStyle/>
                    <a:p>
                      <a:r>
                        <a:rPr lang="en-GB" sz="1000" b="1" dirty="0">
                          <a:latin typeface="+mn-lt"/>
                          <a:sym typeface="Webdings"/>
                        </a:rPr>
                        <a:t>H2</a:t>
                      </a:r>
                      <a:endParaRPr lang="en-GB" sz="1000" b="1" dirty="0"/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5.6 kg    (2 tanks)</a:t>
                      </a:r>
                    </a:p>
                    <a:p>
                      <a:r>
                        <a:rPr lang="en-GB" sz="1000" b="1" dirty="0"/>
                        <a:t>3.5 mins</a:t>
                      </a:r>
                    </a:p>
                  </a:txBody>
                  <a:tcPr marL="46810" marR="46810" marT="18002" marB="18002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7392">
                <a:tc>
                  <a:txBody>
                    <a:bodyPr/>
                    <a:lstStyle/>
                    <a:p>
                      <a:r>
                        <a:rPr lang="en-GB" sz="1000" b="1" dirty="0"/>
                        <a:t>H2 P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700 bar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7392">
                <a:tc>
                  <a:txBody>
                    <a:bodyPr/>
                    <a:lstStyle/>
                    <a:p>
                      <a:r>
                        <a:rPr lang="en-GB" sz="1000" b="1" dirty="0"/>
                        <a:t>Bat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24 kWh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8973">
                <a:tc>
                  <a:txBody>
                    <a:bodyPr/>
                    <a:lstStyle/>
                    <a:p>
                      <a:r>
                        <a:rPr lang="en-GB" sz="1000" b="1" dirty="0"/>
                        <a:t>FC Stack size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aseline="0" dirty="0"/>
                        <a:t>100 kW</a:t>
                      </a:r>
                      <a:endParaRPr lang="en-GB" sz="1000" dirty="0"/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26" name="Picture 3" descr="image0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" t="64683" r="80995" b="16869"/>
          <a:stretch/>
        </p:blipFill>
        <p:spPr bwMode="auto">
          <a:xfrm>
            <a:off x="4704305" y="2232081"/>
            <a:ext cx="1543752" cy="786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861156" y="1702050"/>
            <a:ext cx="1415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GB" sz="1400" b="1" dirty="0">
                <a:latin typeface="+mn-lt"/>
                <a:cs typeface="Arial" charset="0"/>
              </a:rPr>
              <a:t>Hyundai </a:t>
            </a:r>
            <a:r>
              <a:rPr lang="en-GB" sz="1400" b="1" dirty="0">
                <a:cs typeface="Arial" charset="0"/>
              </a:rPr>
              <a:t>I</a:t>
            </a:r>
            <a:r>
              <a:rPr lang="en-GB" sz="1400" b="1" dirty="0">
                <a:latin typeface="+mn-lt"/>
                <a:cs typeface="Arial" charset="0"/>
              </a:rPr>
              <a:t>ONIQ Electric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13969" y="3070785"/>
            <a:ext cx="8927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sz="1400" b="1" dirty="0">
                <a:latin typeface="+mn-lt"/>
                <a:cs typeface="Arial" charset="0"/>
              </a:rPr>
              <a:t>Debut (2017)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44008" y="1635646"/>
            <a:ext cx="2937470" cy="1979328"/>
          </a:xfrm>
          <a:prstGeom prst="rect">
            <a:avLst/>
          </a:prstGeom>
          <a:noFill/>
          <a:ln>
            <a:solidFill>
              <a:srgbClr val="2CA1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254790"/>
              </p:ext>
            </p:extLst>
          </p:nvPr>
        </p:nvGraphicFramePr>
        <p:xfrm>
          <a:off x="6266352" y="1684042"/>
          <a:ext cx="1268200" cy="188253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58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2385">
                <a:tc>
                  <a:txBody>
                    <a:bodyPr/>
                    <a:lstStyle/>
                    <a:p>
                      <a:r>
                        <a:rPr lang="en-GB" sz="1000" b="1" dirty="0"/>
                        <a:t>£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/>
                        <a:t>£25k</a:t>
                      </a:r>
                    </a:p>
                  </a:txBody>
                  <a:tcPr marL="46810" marR="46810" marT="18002" marB="18002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385">
                <a:tc>
                  <a:txBody>
                    <a:bodyPr/>
                    <a:lstStyle/>
                    <a:p>
                      <a:r>
                        <a:rPr lang="en-GB" sz="1000" b="1" dirty="0"/>
                        <a:t>Seats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5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385">
                <a:tc>
                  <a:txBody>
                    <a:bodyPr/>
                    <a:lstStyle/>
                    <a:p>
                      <a:r>
                        <a:rPr lang="en-GB" sz="1000" b="1" dirty="0"/>
                        <a:t>Range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/>
                        <a:t>174 miles</a:t>
                      </a:r>
                    </a:p>
                  </a:txBody>
                  <a:tcPr marL="46810" marR="46810" marT="18002" marB="18002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095">
                <a:tc>
                  <a:txBody>
                    <a:bodyPr/>
                    <a:lstStyle/>
                    <a:p>
                      <a:r>
                        <a:rPr lang="en-GB" sz="1000" b="1" dirty="0">
                          <a:latin typeface="+mn-lt"/>
                          <a:sym typeface="Webdings"/>
                        </a:rPr>
                        <a:t>AC</a:t>
                      </a:r>
                      <a:endParaRPr lang="en-GB" sz="1000" b="1" dirty="0"/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/>
                        <a:t>Available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250">
                <a:tc>
                  <a:txBody>
                    <a:bodyPr/>
                    <a:lstStyle/>
                    <a:p>
                      <a:r>
                        <a:rPr lang="en-GB" sz="1000" b="1" dirty="0"/>
                        <a:t>DC -rapid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 dirty="0"/>
                        <a:t>20 - 80% </a:t>
                      </a:r>
                    </a:p>
                    <a:p>
                      <a:r>
                        <a:rPr lang="en-GB" sz="1000" b="1" dirty="0"/>
                        <a:t>30 mins</a:t>
                      </a:r>
                    </a:p>
                  </a:txBody>
                  <a:tcPr marL="46810" marR="46810" marT="18002" marB="18002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385">
                <a:tc>
                  <a:txBody>
                    <a:bodyPr/>
                    <a:lstStyle/>
                    <a:p>
                      <a:r>
                        <a:rPr lang="en-GB" sz="1000" b="1" dirty="0"/>
                        <a:t>Bat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28 kWh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095">
                <a:tc>
                  <a:txBody>
                    <a:bodyPr/>
                    <a:lstStyle/>
                    <a:p>
                      <a:r>
                        <a:rPr lang="en-GB" sz="1000" b="1" dirty="0"/>
                        <a:t>Connector</a:t>
                      </a:r>
                    </a:p>
                  </a:txBody>
                  <a:tcPr marL="46810" marR="46810" marT="18002" marB="1800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b="1" baseline="0" dirty="0"/>
                        <a:t>CCS (up to 50 kW)</a:t>
                      </a:r>
                      <a:endParaRPr lang="en-GB" sz="1000" b="1" dirty="0"/>
                    </a:p>
                  </a:txBody>
                  <a:tcPr marL="46810" marR="46810" marT="18002" marB="18002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6572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4C6990-E751-43B6-B59D-68F17F7390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Comparison of BEVs and FCEV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DF34B38-0D86-4444-877F-B92EEC7DB981}"/>
              </a:ext>
            </a:extLst>
          </p:cNvPr>
          <p:cNvSpPr txBox="1">
            <a:spLocks/>
          </p:cNvSpPr>
          <p:nvPr/>
        </p:nvSpPr>
        <p:spPr bwMode="auto">
          <a:xfrm>
            <a:off x="1553766" y="325514"/>
            <a:ext cx="61722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GB" sz="3000" kern="0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D8107FDC-B966-44AC-ADD5-06CF5DF9F0A0}"/>
              </a:ext>
            </a:extLst>
          </p:cNvPr>
          <p:cNvSpPr txBox="1">
            <a:spLocks/>
          </p:cNvSpPr>
          <p:nvPr/>
        </p:nvSpPr>
        <p:spPr>
          <a:xfrm>
            <a:off x="1485900" y="1033154"/>
            <a:ext cx="6172200" cy="356146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GB" sz="18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HyTrEc2</a:t>
            </a:r>
            <a:r>
              <a:rPr lang="en-GB" sz="1800" b="1" kern="0" dirty="0">
                <a:solidFill>
                  <a:srgbClr val="5F5F5F"/>
                </a:solidFill>
              </a:rPr>
              <a:t> Partners</a:t>
            </a:r>
          </a:p>
          <a:p>
            <a:pPr marL="0" indent="0">
              <a:buFont typeface="Arial" pitchFamily="34" charset="0"/>
              <a:buNone/>
              <a:defRPr/>
            </a:pPr>
            <a:endParaRPr lang="en-GB" sz="1800" kern="0" dirty="0"/>
          </a:p>
        </p:txBody>
      </p:sp>
      <p:pic>
        <p:nvPicPr>
          <p:cNvPr id="6" name="Content Placeholder 4" descr="http://www.northsearegion.eu/media/1048/nsrp-map-nordregio.jpg">
            <a:extLst>
              <a:ext uri="{FF2B5EF4-FFF2-40B4-BE49-F238E27FC236}">
                <a16:creationId xmlns:a16="http://schemas.microsoft.com/office/drawing/2014/main" id="{2A442CD4-2BFA-4127-8F31-AA740F5DAD19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06" y="1429691"/>
            <a:ext cx="2460365" cy="2807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O:\CHI\Econ\Docs1\PROJECTS TEAM\H2\PROJECTS\HyTrEc 2\LEAD project\PROJECT MANAGEMENT\WP2 Communications\Toolkit\Logos\Partner Logos\Aberdeenshire Council\LOGO 3.jpg">
            <a:extLst>
              <a:ext uri="{FF2B5EF4-FFF2-40B4-BE49-F238E27FC236}">
                <a16:creationId xmlns:a16="http://schemas.microsoft.com/office/drawing/2014/main" id="{955F9778-C4D8-4817-A5B6-C6AE9457388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323" y="3664877"/>
            <a:ext cx="1014413" cy="379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O:\CHI\Econ\Docs1\PROJECTS TEAM\H2\PROJECTS\HyTrEc 2\LEAD project\PROJECT MANAGEMENT\WP2 Communications\Toolkit\Logos\Partner Logos\Cenex\Cenex small logo.jpg">
            <a:extLst>
              <a:ext uri="{FF2B5EF4-FFF2-40B4-BE49-F238E27FC236}">
                <a16:creationId xmlns:a16="http://schemas.microsoft.com/office/drawing/2014/main" id="{E82BF06D-9806-469C-A67B-F65E7820AAA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346" y="2821413"/>
            <a:ext cx="478631" cy="481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O:\CHI\Econ\Docs1\PROJECTS TEAM\H2\PROJECTS\HyTrEc 2\LEAD project\PROJECT MANAGEMENT\WP2 Communications\Toolkit\Logos\Partner Logos\Drenthe\logo Drenthe.jpg">
            <a:extLst>
              <a:ext uri="{FF2B5EF4-FFF2-40B4-BE49-F238E27FC236}">
                <a16:creationId xmlns:a16="http://schemas.microsoft.com/office/drawing/2014/main" id="{BF2D4126-07A7-4085-B2B0-FF2A44F81C3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614" y="3552905"/>
            <a:ext cx="1751982" cy="253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O:\CHI\Econ\Docs1\PROJECTS TEAM\H2\PROJECTS\HyTrEc 2\LEAD project\PROJECT MANAGEMENT\WP2 Communications\Toolkit\Logos\Partner Logos\Groningen\Gronigen Standard Logo.jpg">
            <a:extLst>
              <a:ext uri="{FF2B5EF4-FFF2-40B4-BE49-F238E27FC236}">
                <a16:creationId xmlns:a16="http://schemas.microsoft.com/office/drawing/2014/main" id="{C4AF3915-D887-45B6-A6B6-9C16392E07D0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0" t="26353" r="6156" b="34817"/>
          <a:stretch/>
        </p:blipFill>
        <p:spPr bwMode="auto">
          <a:xfrm>
            <a:off x="6112266" y="2977894"/>
            <a:ext cx="742950" cy="2366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O:\CHI\Econ\Docs1\PROJECTS TEAM\H2\PROJECTS\HyTrEc 2\LEAD project\PROJECT MANAGEMENT\WP2 Communications\Toolkit\Logos\Partner Logos\UiT\UiT Logo.jpg">
            <a:extLst>
              <a:ext uri="{FF2B5EF4-FFF2-40B4-BE49-F238E27FC236}">
                <a16:creationId xmlns:a16="http://schemas.microsoft.com/office/drawing/2014/main" id="{46E9DBB3-982C-408A-9CDB-62F63BD1F275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713" y="1618177"/>
            <a:ext cx="450056" cy="442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O:\CHI\Econ\Docs1\PROJECTS TEAM\H2\PROJECTS\HyTrEc 2\LEAD project\PROJECT MANAGEMENT\WP2 Communications\Toolkit\Logos\Partner Logos\EIFI_logo.jpg">
            <a:extLst>
              <a:ext uri="{FF2B5EF4-FFF2-40B4-BE49-F238E27FC236}">
                <a16:creationId xmlns:a16="http://schemas.microsoft.com/office/drawing/2014/main" id="{BB3FE2CC-F5A0-485B-82BA-A96BA7130027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995" y="2261279"/>
            <a:ext cx="611981" cy="407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O:\CHI\Econ\Docs1\PROJECTS TEAM\H2\PROJECTS\HyTrEc 2\LEAD project\PROJECT MANAGEMENT\WP2 Communications\Toolkit\Logos\Partner Logos\SP Sweden.JPG">
            <a:extLst>
              <a:ext uri="{FF2B5EF4-FFF2-40B4-BE49-F238E27FC236}">
                <a16:creationId xmlns:a16="http://schemas.microsoft.com/office/drawing/2014/main" id="{A5C6504D-B904-4C99-BD34-90EE4FB46A71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741" y="2261279"/>
            <a:ext cx="407194" cy="625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105324-CDA1-477D-A297-0C8D8ADBF71A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304" y="1618177"/>
            <a:ext cx="657225" cy="5210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3927BB-60B8-4ABB-AF68-8D5B34CDB40E}"/>
              </a:ext>
            </a:extLst>
          </p:cNvPr>
          <p:cNvSpPr txBox="1"/>
          <p:nvPr/>
        </p:nvSpPr>
        <p:spPr>
          <a:xfrm>
            <a:off x="899592" y="483518"/>
            <a:ext cx="763284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05F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HyTrEc 2</a:t>
            </a:r>
          </a:p>
        </p:txBody>
      </p:sp>
    </p:spTree>
    <p:extLst>
      <p:ext uri="{BB962C8B-B14F-4D97-AF65-F5344CB8AC3E}">
        <p14:creationId xmlns:p14="http://schemas.microsoft.com/office/powerpoint/2010/main" val="2823705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99592" y="483518"/>
            <a:ext cx="763284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05F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Interreg North Sea Region projects – HyTrEc 2</a:t>
            </a:r>
          </a:p>
        </p:txBody>
      </p:sp>
      <p:sp>
        <p:nvSpPr>
          <p:cNvPr id="7" name="Rectangle 6"/>
          <p:cNvSpPr/>
          <p:nvPr/>
        </p:nvSpPr>
        <p:spPr>
          <a:xfrm>
            <a:off x="1610512" y="2499128"/>
            <a:ext cx="7488832" cy="1064437"/>
          </a:xfrm>
          <a:prstGeom prst="rect">
            <a:avLst/>
          </a:prstGeom>
          <a:noFill/>
          <a:ln cmpd="sng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2CA1DC"/>
                </a:gs>
                <a:gs pos="83000">
                  <a:srgbClr val="2CA1DC"/>
                </a:gs>
                <a:gs pos="100000">
                  <a:srgbClr val="005F9F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1547664" y="2067694"/>
            <a:ext cx="1543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155293"/>
                </a:solidFill>
              </a:rPr>
              <a:t>Project Name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1534" y="2067694"/>
            <a:ext cx="1342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155293"/>
                </a:solidFill>
              </a:rPr>
              <a:t>No. Vehicles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47286" y="2067694"/>
            <a:ext cx="1102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155293"/>
                </a:solidFill>
              </a:rPr>
              <a:t>No. HRS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37878" y="206769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155293"/>
                </a:solidFill>
              </a:rPr>
              <a:t>Locations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89149" y="206769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155293"/>
                </a:solidFill>
              </a:rPr>
              <a:t>Dates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06831" y="2837682"/>
            <a:ext cx="1543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2CA1DC"/>
                </a:solidFill>
              </a:rPr>
              <a:t>HyTrEc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85350" y="2837682"/>
            <a:ext cx="1543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2CA1DC"/>
                </a:solidFill>
              </a:rPr>
              <a:t>2016-2022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62980" y="2622239"/>
            <a:ext cx="2157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155293"/>
                </a:solidFill>
              </a:rPr>
              <a:t>To date</a:t>
            </a:r>
            <a:r>
              <a:rPr lang="en-GB" sz="1600" b="1" dirty="0">
                <a:solidFill>
                  <a:srgbClr val="005F9F"/>
                </a:solidFill>
              </a:rPr>
              <a:t>:</a:t>
            </a:r>
            <a:r>
              <a:rPr lang="en-GB" sz="1600" b="1" dirty="0">
                <a:solidFill>
                  <a:srgbClr val="2CA1DC"/>
                </a:solidFill>
              </a:rPr>
              <a:t> 4</a:t>
            </a:r>
          </a:p>
          <a:p>
            <a:pPr algn="ctr"/>
            <a:r>
              <a:rPr lang="en-GB" sz="1600" b="1" dirty="0">
                <a:solidFill>
                  <a:srgbClr val="155293"/>
                </a:solidFill>
              </a:rPr>
              <a:t>By 2020</a:t>
            </a:r>
            <a:r>
              <a:rPr lang="en-GB" sz="1600" b="1" dirty="0">
                <a:solidFill>
                  <a:srgbClr val="005F9F"/>
                </a:solidFill>
              </a:rPr>
              <a:t>:</a:t>
            </a:r>
            <a:r>
              <a:rPr lang="en-GB" sz="1600" b="1" dirty="0">
                <a:solidFill>
                  <a:srgbClr val="2CA1DC"/>
                </a:solidFill>
              </a:rPr>
              <a:t> </a:t>
            </a:r>
          </a:p>
          <a:p>
            <a:pPr algn="ctr"/>
            <a:r>
              <a:rPr lang="en-GB" sz="1600" b="1" dirty="0">
                <a:solidFill>
                  <a:srgbClr val="2CA1DC"/>
                </a:solidFill>
              </a:rPr>
              <a:t>30 H2 vehicles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236438" y="2487666"/>
            <a:ext cx="15437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155293"/>
                </a:solidFill>
              </a:rPr>
              <a:t>To date: </a:t>
            </a:r>
          </a:p>
          <a:p>
            <a:pPr algn="ctr"/>
            <a:r>
              <a:rPr lang="en-GB" sz="1600" b="1" dirty="0">
                <a:solidFill>
                  <a:srgbClr val="2CA1DC"/>
                </a:solidFill>
              </a:rPr>
              <a:t>1 HRS</a:t>
            </a:r>
          </a:p>
          <a:p>
            <a:pPr algn="ctr"/>
            <a:r>
              <a:rPr lang="en-GB" sz="1600" b="1" dirty="0">
                <a:solidFill>
                  <a:srgbClr val="155293"/>
                </a:solidFill>
              </a:rPr>
              <a:t>By 2020: </a:t>
            </a:r>
          </a:p>
          <a:p>
            <a:pPr algn="ctr"/>
            <a:r>
              <a:rPr lang="en-GB" sz="1600" b="1" dirty="0">
                <a:solidFill>
                  <a:srgbClr val="2CA1DC"/>
                </a:solidFill>
              </a:rPr>
              <a:t>3 HRS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449846" y="2499128"/>
            <a:ext cx="15987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2CA1DC"/>
                </a:solidFill>
              </a:rPr>
              <a:t>UK, France, Germany, Denmark, Norway, Sweden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46417F-C322-408F-B510-9CF5BC264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98" y="2528875"/>
            <a:ext cx="1453354" cy="8693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1E5B16-F6FB-4282-B17C-06872FB8E3FD}"/>
              </a:ext>
            </a:extLst>
          </p:cNvPr>
          <p:cNvSpPr txBox="1"/>
          <p:nvPr/>
        </p:nvSpPr>
        <p:spPr>
          <a:xfrm>
            <a:off x="539552" y="3939902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5F9F"/>
                </a:solidFill>
              </a:rPr>
              <a:t>HyTrEc2 primary focus is demonstration, skills and infrastructure creation.</a:t>
            </a:r>
          </a:p>
          <a:p>
            <a:pPr algn="ctr"/>
            <a:r>
              <a:rPr lang="en-GB" dirty="0">
                <a:solidFill>
                  <a:srgbClr val="005F9F"/>
                </a:solidFill>
              </a:rPr>
              <a:t>Up to 80 personnel trained in the use, maintenance and fuelling of H2 transport and plant equipment in the marine transport industries.</a:t>
            </a:r>
          </a:p>
        </p:txBody>
      </p:sp>
    </p:spTree>
    <p:extLst>
      <p:ext uri="{BB962C8B-B14F-4D97-AF65-F5344CB8AC3E}">
        <p14:creationId xmlns:p14="http://schemas.microsoft.com/office/powerpoint/2010/main" val="3540865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83E89B-9492-4E44-8A40-1DEE48BCE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1438275"/>
            <a:ext cx="8401050" cy="226695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9039E3-4170-49A7-AF07-AD1C3A670C0E}"/>
              </a:ext>
            </a:extLst>
          </p:cNvPr>
          <p:cNvCxnSpPr>
            <a:cxnSpLocks/>
          </p:cNvCxnSpPr>
          <p:nvPr/>
        </p:nvCxnSpPr>
        <p:spPr>
          <a:xfrm>
            <a:off x="827584" y="2355726"/>
            <a:ext cx="7776864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0B25169-840C-49BA-88DF-C45ADD0962BE}"/>
              </a:ext>
            </a:extLst>
          </p:cNvPr>
          <p:cNvSpPr txBox="1"/>
          <p:nvPr/>
        </p:nvSpPr>
        <p:spPr>
          <a:xfrm>
            <a:off x="467544" y="3736652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18 vehicles in a fleet – Red line is the ‘one charge per day’ lie for a BEV</a:t>
            </a:r>
          </a:p>
          <a:p>
            <a:r>
              <a:rPr lang="en-GB" dirty="0"/>
              <a:t>Winter operations and driving style reduce range by up to 30%</a:t>
            </a:r>
          </a:p>
          <a:p>
            <a:r>
              <a:rPr lang="en-GB" dirty="0"/>
              <a:t>Only 7 vehicles can reliably perform all duties on a one charge per day</a:t>
            </a:r>
          </a:p>
        </p:txBody>
      </p:sp>
    </p:spTree>
    <p:extLst>
      <p:ext uri="{BB962C8B-B14F-4D97-AF65-F5344CB8AC3E}">
        <p14:creationId xmlns:p14="http://schemas.microsoft.com/office/powerpoint/2010/main" val="12292679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882C1B-A2E3-4B43-B745-8BE3A6D75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1171575"/>
            <a:ext cx="61722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92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4C6990-E751-43B6-B59D-68F17F7390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Comparison of BEVs and FCEV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6780F-1CC5-431E-B53D-400F8AF00D0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53824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energy.sandia.gov/wp-content/gallery/uploads/AC-Transit-bus-h2_10-Apr-12_web.jpg">
            <a:extLst>
              <a:ext uri="{FF2B5EF4-FFF2-40B4-BE49-F238E27FC236}">
                <a16:creationId xmlns:a16="http://schemas.microsoft.com/office/drawing/2014/main" id="{C85B826A-7CCD-49C4-8BA4-BC0C64D7F3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8" r="-3" b="6961"/>
          <a:stretch/>
        </p:blipFill>
        <p:spPr bwMode="auto">
          <a:xfrm>
            <a:off x="241298" y="241298"/>
            <a:ext cx="4296411" cy="230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://www.cte.tv/wp-content/uploads/2017/02/fcebcc-diagram.jpg">
            <a:extLst>
              <a:ext uri="{FF2B5EF4-FFF2-40B4-BE49-F238E27FC236}">
                <a16:creationId xmlns:a16="http://schemas.microsoft.com/office/drawing/2014/main" id="{73864F3E-006B-4F27-A343-887124B55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" r="-3" b="-3"/>
          <a:stretch/>
        </p:blipFill>
        <p:spPr bwMode="auto">
          <a:xfrm>
            <a:off x="4606290" y="241298"/>
            <a:ext cx="4296410" cy="230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i.ytimg.com/vi/3gNFMmujg-s/maxresdefault.jpg">
            <a:extLst>
              <a:ext uri="{FF2B5EF4-FFF2-40B4-BE49-F238E27FC236}">
                <a16:creationId xmlns:a16="http://schemas.microsoft.com/office/drawing/2014/main" id="{9577F087-13A0-4EA5-BAFF-6F31437794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7" r="-3" b="-3"/>
          <a:stretch/>
        </p:blipFill>
        <p:spPr bwMode="auto">
          <a:xfrm>
            <a:off x="241298" y="2616870"/>
            <a:ext cx="4296411" cy="228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www.london.gov.uk/sites/default/files/styles/gla_2_1_large/public/hydrogen-bus-2x1.jpg?itok=By-4VBJe">
            <a:extLst>
              <a:ext uri="{FF2B5EF4-FFF2-40B4-BE49-F238E27FC236}">
                <a16:creationId xmlns:a16="http://schemas.microsoft.com/office/drawing/2014/main" id="{7EEE266C-2FDE-4B53-9D15-8058E5ACC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" r="3338" b="3"/>
          <a:stretch/>
        </p:blipFill>
        <p:spPr bwMode="auto">
          <a:xfrm>
            <a:off x="4606289" y="2616870"/>
            <a:ext cx="4296410" cy="228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670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C31435-FD30-48B8-915B-12891DC686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26" t="23825" r="71900" b="24800"/>
          <a:stretch/>
        </p:blipFill>
        <p:spPr>
          <a:xfrm>
            <a:off x="1220654" y="2387643"/>
            <a:ext cx="2088231" cy="27002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23998" y="1059317"/>
            <a:ext cx="471601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155293"/>
                </a:solidFill>
              </a:rPr>
              <a:t>BYD-Ebus (best in class 2017/18)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CA1DC"/>
                </a:solidFill>
              </a:rPr>
              <a:t>Range =155miles, 4.5 hour* charge time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2CA1DC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155293"/>
                </a:solidFill>
              </a:rPr>
              <a:t>Average FC/hybrid bus (CHIC 2016 report)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CA1DC"/>
                </a:solidFill>
              </a:rPr>
              <a:t>Range = 218 miles, 15 minutes refuel</a:t>
            </a:r>
          </a:p>
          <a:p>
            <a:endParaRPr lang="en-GB" dirty="0"/>
          </a:p>
        </p:txBody>
      </p:sp>
      <p:cxnSp>
        <p:nvCxnSpPr>
          <p:cNvPr id="10" name="Straight Connector 9"/>
          <p:cNvCxnSpPr>
            <a:cxnSpLocks/>
            <a:stCxn id="16" idx="3"/>
            <a:endCxn id="3" idx="1"/>
          </p:cNvCxnSpPr>
          <p:nvPr/>
        </p:nvCxnSpPr>
        <p:spPr>
          <a:xfrm flipV="1">
            <a:off x="886658" y="2638242"/>
            <a:ext cx="2618894" cy="1974187"/>
          </a:xfrm>
          <a:prstGeom prst="line">
            <a:avLst/>
          </a:prstGeom>
          <a:ln w="57150">
            <a:solidFill>
              <a:srgbClr val="00B0F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707904" y="2915870"/>
            <a:ext cx="54360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155293"/>
                </a:solidFill>
              </a:rPr>
              <a:t>Aberdeen - Dundee  city centre journey (~70 miles shortest route: assume 1.5 hour journey time)</a:t>
            </a:r>
          </a:p>
          <a:p>
            <a:endParaRPr lang="en-GB" sz="1000" dirty="0">
              <a:solidFill>
                <a:srgbClr val="15529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55293"/>
                </a:solidFill>
              </a:rPr>
              <a:t>100% EV bus = </a:t>
            </a:r>
            <a:r>
              <a:rPr lang="en-GB" b="1" dirty="0">
                <a:solidFill>
                  <a:srgbClr val="2CA1DC"/>
                </a:solidFill>
              </a:rPr>
              <a:t>7 trips in 24 hours (4.5 hour break every 2 trips)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00" dirty="0">
              <a:solidFill>
                <a:srgbClr val="15529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55293"/>
                </a:solidFill>
              </a:rPr>
              <a:t>FC-EV hybrid = </a:t>
            </a:r>
            <a:r>
              <a:rPr lang="en-GB" b="1" dirty="0">
                <a:solidFill>
                  <a:srgbClr val="2CA1DC"/>
                </a:solidFill>
              </a:rPr>
              <a:t>15 trips in 24 hours (0.25 hour break every three trips)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9592" y="483518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5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 model</a:t>
            </a:r>
            <a:r>
              <a:rPr lang="en-GB" sz="2400" b="1" dirty="0">
                <a:solidFill>
                  <a:srgbClr val="2CA1DC"/>
                </a:solidFill>
              </a:rPr>
              <a:t> </a:t>
            </a:r>
            <a:endParaRPr lang="en-GB" sz="2400" b="1" dirty="0">
              <a:solidFill>
                <a:srgbClr val="155293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5552" y="2499742"/>
            <a:ext cx="98076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00B0F0"/>
                </a:solidFill>
              </a:rPr>
              <a:t>Aberdeen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7504" y="4473929"/>
            <a:ext cx="77915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00B0F0"/>
                </a:solidFill>
              </a:rPr>
              <a:t>Dundee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F2FCC2-0006-44A2-8099-27D4C203B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6828" y="846056"/>
            <a:ext cx="4314825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758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969C9C-95FB-42AD-B2BA-02A8F63F03EB}"/>
              </a:ext>
            </a:extLst>
          </p:cNvPr>
          <p:cNvSpPr/>
          <p:nvPr/>
        </p:nvSpPr>
        <p:spPr>
          <a:xfrm>
            <a:off x="426720" y="1043569"/>
            <a:ext cx="832121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1" indent="-257175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5F9F"/>
                </a:solidFill>
              </a:rPr>
              <a:t>BEV semi-truck</a:t>
            </a:r>
          </a:p>
          <a:p>
            <a:pPr marL="857250" lvl="2" indent="-257175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F9F"/>
                </a:solidFill>
              </a:rPr>
              <a:t>Assume 15 t payload HGV requires 550 kWh battery, and has a range of ~400 km</a:t>
            </a:r>
          </a:p>
          <a:p>
            <a:pPr marL="857250" lvl="2" indent="-257175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F9F"/>
                </a:solidFill>
              </a:rPr>
              <a:t>Estimated battery mass is 400 kg mass of battery  =  6.4 kWh/kg</a:t>
            </a:r>
          </a:p>
          <a:p>
            <a:pPr marL="857250" lvl="2" indent="-257175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F9F"/>
                </a:solidFill>
              </a:rPr>
              <a:t>HGV requires 1.375 kWh per km</a:t>
            </a:r>
          </a:p>
          <a:p>
            <a:pPr marL="857250" lvl="2" indent="-257175">
              <a:buFont typeface="Arial" panose="020B0604020202020204" pitchFamily="34" charset="0"/>
              <a:buChar char="•"/>
            </a:pPr>
            <a:r>
              <a:rPr lang="en-GB" u="sng" dirty="0">
                <a:solidFill>
                  <a:srgbClr val="005F9F"/>
                </a:solidFill>
              </a:rPr>
              <a:t>mass of battery per km = (1.375/0.26) = 5.3 kg/km </a:t>
            </a:r>
          </a:p>
          <a:p>
            <a:pPr marL="600075" lvl="2"/>
            <a:endParaRPr lang="en-GB" dirty="0">
              <a:solidFill>
                <a:srgbClr val="005F9F"/>
              </a:solidFill>
            </a:endParaRPr>
          </a:p>
          <a:p>
            <a:pPr marL="514350" lvl="1" indent="-257175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5F9F"/>
                </a:solidFill>
              </a:rPr>
              <a:t>FC semi-truck</a:t>
            </a:r>
            <a:r>
              <a:rPr lang="en-GB" dirty="0">
                <a:solidFill>
                  <a:srgbClr val="005F9F"/>
                </a:solidFill>
              </a:rPr>
              <a:t>		</a:t>
            </a:r>
          </a:p>
          <a:p>
            <a:pPr marL="857250" lvl="2" indent="-257175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F9F"/>
                </a:solidFill>
              </a:rPr>
              <a:t>Assume 15 t payload requires 448 kg of fuel cell (228 kW peak power)</a:t>
            </a:r>
          </a:p>
          <a:p>
            <a:pPr marL="857250" lvl="2" indent="-257175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F9F"/>
                </a:solidFill>
              </a:rPr>
              <a:t>5 kg of H2 requires 85 kg of tanks</a:t>
            </a:r>
          </a:p>
          <a:p>
            <a:pPr marL="857250" lvl="2" indent="-257175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F9F"/>
                </a:solidFill>
              </a:rPr>
              <a:t>30 kg of H2 for ~320 km				</a:t>
            </a:r>
          </a:p>
          <a:p>
            <a:pPr marL="857250" lvl="2" indent="-257175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F9F"/>
                </a:solidFill>
              </a:rPr>
              <a:t>mass of 224 Kw FC = 448 kg	</a:t>
            </a:r>
          </a:p>
          <a:p>
            <a:pPr marL="857250" lvl="2" indent="-257175">
              <a:buFont typeface="Arial" panose="020B0604020202020204" pitchFamily="34" charset="0"/>
              <a:buChar char="•"/>
            </a:pPr>
            <a:r>
              <a:rPr lang="en-GB" u="sng" dirty="0">
                <a:solidFill>
                  <a:srgbClr val="005F9F"/>
                </a:solidFill>
              </a:rPr>
              <a:t>mass of H2+ tank per km  = 1.7 kg</a:t>
            </a:r>
            <a:r>
              <a:rPr lang="en-GB" u="sng" dirty="0">
                <a:solidFill>
                  <a:srgbClr val="00B0F0"/>
                </a:solidFill>
              </a:rPr>
              <a:t>	</a:t>
            </a:r>
            <a:r>
              <a:rPr lang="en-GB" dirty="0">
                <a:solidFill>
                  <a:srgbClr val="00B0F0"/>
                </a:solidFill>
              </a:rPr>
              <a:t>							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9B2861E-621D-4AD0-990A-D24D28B21815}"/>
              </a:ext>
            </a:extLst>
          </p:cNvPr>
          <p:cNvSpPr txBox="1">
            <a:spLocks/>
          </p:cNvSpPr>
          <p:nvPr/>
        </p:nvSpPr>
        <p:spPr>
          <a:xfrm>
            <a:off x="628650" y="611655"/>
            <a:ext cx="7886700" cy="3416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 dirty="0">
                <a:solidFill>
                  <a:srgbClr val="005F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t payload model (40 t HGV)</a:t>
            </a:r>
          </a:p>
        </p:txBody>
      </p:sp>
    </p:spTree>
    <p:extLst>
      <p:ext uri="{BB962C8B-B14F-4D97-AF65-F5344CB8AC3E}">
        <p14:creationId xmlns:p14="http://schemas.microsoft.com/office/powerpoint/2010/main" val="2623455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9020" y="1622286"/>
            <a:ext cx="74888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55293"/>
                </a:solidFill>
              </a:rPr>
              <a:t>Prove range &amp; durability of new emerging technologies</a:t>
            </a:r>
          </a:p>
          <a:p>
            <a:endParaRPr lang="en-GB" sz="2400" dirty="0">
              <a:solidFill>
                <a:srgbClr val="15529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55293"/>
                </a:solidFill>
              </a:rPr>
              <a:t>Put vehicles in the hands of real customers </a:t>
            </a:r>
          </a:p>
          <a:p>
            <a:endParaRPr lang="en-GB" sz="2400" dirty="0">
              <a:solidFill>
                <a:srgbClr val="15529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55293"/>
                </a:solidFill>
              </a:rPr>
              <a:t>Begin to form a refuelling network – even with a mature vehicle technology, an infrastructure is needed before people will invest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9592" y="483518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CA1DC"/>
                </a:solidFill>
              </a:rPr>
              <a:t>Why do demonstration projects?</a:t>
            </a:r>
          </a:p>
        </p:txBody>
      </p:sp>
      <p:sp>
        <p:nvSpPr>
          <p:cNvPr id="6" name="Rectangle 5"/>
          <p:cNvSpPr/>
          <p:nvPr/>
        </p:nvSpPr>
        <p:spPr>
          <a:xfrm>
            <a:off x="1579020" y="1147273"/>
            <a:ext cx="7488832" cy="3672408"/>
          </a:xfrm>
          <a:prstGeom prst="rect">
            <a:avLst/>
          </a:prstGeom>
          <a:noFill/>
          <a:ln cmpd="sng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2CA1DC"/>
                </a:gs>
                <a:gs pos="83000">
                  <a:srgbClr val="2CA1DC"/>
                </a:gs>
                <a:gs pos="100000">
                  <a:srgbClr val="005F9F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26" name="Picture 2" descr="http://park-secure.co.uk/blog/wp-content/uploads/2013/02/handing-over-car-key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8" y="2439640"/>
            <a:ext cx="1529916" cy="101930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media.treehugger.com/assets/images/2014/11/hydrogen_fuel_station.jpg.662x0_q70_crop-sca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8" y="3579862"/>
            <a:ext cx="1517048" cy="1012893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autoeurope.com/images-fc/StandardImage/germany-road-trip-planner-one-way-rental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57" y="1127872"/>
            <a:ext cx="1240470" cy="119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183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4D1BB7-8D43-4E4F-B570-8B8C9B5D7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427" y="413579"/>
            <a:ext cx="6767147" cy="43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209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8872551-B793-4559-9C19-45F9BFB1F5E0}"/>
              </a:ext>
            </a:extLst>
          </p:cNvPr>
          <p:cNvSpPr txBox="1">
            <a:spLocks/>
          </p:cNvSpPr>
          <p:nvPr/>
        </p:nvSpPr>
        <p:spPr>
          <a:xfrm>
            <a:off x="652573" y="600795"/>
            <a:ext cx="4890977" cy="3416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005F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800" dirty="0"/>
              <a:t>TTSI/Kenworth/Toyota FCEV truck trials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88FDAE-B2E2-4429-8AF8-3A0285A3EB7B}"/>
              </a:ext>
            </a:extLst>
          </p:cNvPr>
          <p:cNvSpPr txBox="1">
            <a:spLocks/>
          </p:cNvSpPr>
          <p:nvPr/>
        </p:nvSpPr>
        <p:spPr>
          <a:xfrm>
            <a:off x="168460" y="968301"/>
            <a:ext cx="5158452" cy="375096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100" dirty="0">
                <a:solidFill>
                  <a:srgbClr val="0070C0"/>
                </a:solidFill>
              </a:rPr>
              <a:t>2011 Vision Vehicles Class 8 FCET </a:t>
            </a:r>
          </a:p>
          <a:p>
            <a:pPr marL="0" indent="0">
              <a:buNone/>
            </a:pPr>
            <a:r>
              <a:rPr lang="en-GB" sz="2100" dirty="0">
                <a:solidFill>
                  <a:srgbClr val="0070C0"/>
                </a:solidFill>
              </a:rPr>
              <a:t>Range: 150 miles</a:t>
            </a:r>
          </a:p>
          <a:p>
            <a:pPr marL="0" indent="0">
              <a:buNone/>
            </a:pPr>
            <a:endParaRPr lang="en-GB" sz="21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GB" sz="2100" dirty="0">
                <a:solidFill>
                  <a:srgbClr val="0070C0"/>
                </a:solidFill>
              </a:rPr>
              <a:t>2017, Kenworth / Toyota Mk1</a:t>
            </a:r>
          </a:p>
          <a:p>
            <a:pPr marL="0" indent="0">
              <a:buNone/>
            </a:pPr>
            <a:r>
              <a:rPr lang="en-GB" sz="2100" dirty="0">
                <a:solidFill>
                  <a:srgbClr val="0070C0"/>
                </a:solidFill>
              </a:rPr>
              <a:t>Class 8 FCET</a:t>
            </a:r>
          </a:p>
          <a:p>
            <a:pPr marL="0" indent="0">
              <a:buNone/>
            </a:pPr>
            <a:r>
              <a:rPr lang="en-GB" sz="2100" b="1" dirty="0">
                <a:solidFill>
                  <a:srgbClr val="0070C0"/>
                </a:solidFill>
              </a:rPr>
              <a:t>Range: 200 miles</a:t>
            </a:r>
          </a:p>
          <a:p>
            <a:pPr marL="0" indent="0">
              <a:buNone/>
            </a:pPr>
            <a:endParaRPr lang="en-GB" sz="21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GB" sz="2100" dirty="0">
                <a:solidFill>
                  <a:srgbClr val="0070C0"/>
                </a:solidFill>
              </a:rPr>
              <a:t>2018, Kenworth / Toyota Mk 2 </a:t>
            </a:r>
          </a:p>
          <a:p>
            <a:pPr marL="0" indent="0">
              <a:buNone/>
            </a:pPr>
            <a:r>
              <a:rPr lang="en-GB" sz="2100" dirty="0">
                <a:solidFill>
                  <a:srgbClr val="0070C0"/>
                </a:solidFill>
              </a:rPr>
              <a:t>Class 8 FCET, +12 kWh  battery </a:t>
            </a:r>
          </a:p>
          <a:p>
            <a:pPr marL="0" indent="0">
              <a:buNone/>
            </a:pPr>
            <a:r>
              <a:rPr lang="en-GB" sz="2100" dirty="0">
                <a:solidFill>
                  <a:srgbClr val="0070C0"/>
                </a:solidFill>
              </a:rPr>
              <a:t>With sleeper cab</a:t>
            </a:r>
          </a:p>
          <a:p>
            <a:pPr marL="0" indent="0">
              <a:buNone/>
            </a:pPr>
            <a:r>
              <a:rPr lang="en-GB" sz="2100" b="1" dirty="0">
                <a:solidFill>
                  <a:srgbClr val="0070C0"/>
                </a:solidFill>
              </a:rPr>
              <a:t>Range: 300+ miles </a:t>
            </a:r>
            <a:endParaRPr lang="en-GB" sz="2100" b="1" dirty="0"/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8E291E46-B84E-45EF-A1A0-E209B32464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341247-1A3C-4608-83F9-1A3664372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7389" y="1507165"/>
            <a:ext cx="4818152" cy="321210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A89847A-3067-40ED-B79A-BA1E26BDE9C9}"/>
              </a:ext>
            </a:extLst>
          </p:cNvPr>
          <p:cNvSpPr/>
          <p:nvPr/>
        </p:nvSpPr>
        <p:spPr>
          <a:xfrm>
            <a:off x="8965" y="3507854"/>
            <a:ext cx="3810776" cy="432048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37121699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98978"/>
              </p:ext>
            </p:extLst>
          </p:nvPr>
        </p:nvGraphicFramePr>
        <p:xfrm>
          <a:off x="827584" y="699542"/>
          <a:ext cx="6912768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2513751976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3859726408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429705582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5251907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(2016)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Electric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H</a:t>
                      </a:r>
                      <a:r>
                        <a:rPr lang="en-GB" sz="1600" baseline="-25000" dirty="0"/>
                        <a:t>2</a:t>
                      </a:r>
                      <a:r>
                        <a:rPr lang="en-GB" sz="1600" dirty="0"/>
                        <a:t>-FC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aseline="0" dirty="0"/>
                        <a:t>EV-H</a:t>
                      </a:r>
                      <a:r>
                        <a:rPr lang="en-GB" sz="1600" baseline="-25000" dirty="0"/>
                        <a:t>2</a:t>
                      </a:r>
                      <a:r>
                        <a:rPr lang="en-GB" sz="1600" baseline="0" dirty="0"/>
                        <a:t>FC</a:t>
                      </a:r>
                      <a:r>
                        <a:rPr lang="en-GB" sz="1600" dirty="0"/>
                        <a:t> Rex (%?)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7816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Range</a:t>
                      </a:r>
                    </a:p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6567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Refuelling Availability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9805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Refuelling 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4599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AQ g/km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2768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WTW gCO</a:t>
                      </a:r>
                      <a:r>
                        <a:rPr lang="en-GB" sz="1600" baseline="-25000" dirty="0"/>
                        <a:t>2</a:t>
                      </a:r>
                      <a:r>
                        <a:rPr lang="en-GB" sz="1600" dirty="0"/>
                        <a:t>/km </a:t>
                      </a:r>
                    </a:p>
                    <a:p>
                      <a:r>
                        <a:rPr lang="en-GB" sz="1600" dirty="0"/>
                        <a:t>(100% renewable)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860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Price (includes efficiency)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C00000"/>
                          </a:solidFill>
                        </a:rPr>
                        <a:t>? ?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8105122"/>
                  </a:ext>
                </a:extLst>
              </a:tr>
            </a:tbl>
          </a:graphicData>
        </a:graphic>
      </p:graphicFrame>
      <p:pic>
        <p:nvPicPr>
          <p:cNvPr id="10" name="Graphic 9" descr="Close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60032" y="3507854"/>
            <a:ext cx="360040" cy="360040"/>
          </a:xfrm>
          <a:prstGeom prst="rect">
            <a:avLst/>
          </a:prstGeom>
        </p:spPr>
      </p:pic>
      <p:pic>
        <p:nvPicPr>
          <p:cNvPr id="24" name="Graphic 23" descr="Close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0306" y="1190787"/>
            <a:ext cx="360040" cy="360040"/>
          </a:xfrm>
          <a:prstGeom prst="rect">
            <a:avLst/>
          </a:prstGeom>
        </p:spPr>
      </p:pic>
      <p:pic>
        <p:nvPicPr>
          <p:cNvPr id="25" name="Graphic 24" descr="Checkmark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41068" y="1203598"/>
            <a:ext cx="344602" cy="344602"/>
          </a:xfrm>
          <a:prstGeom prst="rect">
            <a:avLst/>
          </a:prstGeom>
        </p:spPr>
      </p:pic>
      <p:pic>
        <p:nvPicPr>
          <p:cNvPr id="26" name="Graphic 25" descr="Close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15843" y="2228462"/>
            <a:ext cx="360040" cy="360040"/>
          </a:xfrm>
          <a:prstGeom prst="rect">
            <a:avLst/>
          </a:prstGeom>
        </p:spPr>
      </p:pic>
      <p:pic>
        <p:nvPicPr>
          <p:cNvPr id="27" name="Graphic 26" descr="Checkmark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75470" y="2241273"/>
            <a:ext cx="344602" cy="344602"/>
          </a:xfrm>
          <a:prstGeom prst="rect">
            <a:avLst/>
          </a:prstGeom>
        </p:spPr>
      </p:pic>
      <p:pic>
        <p:nvPicPr>
          <p:cNvPr id="28" name="Graphic 27" descr="Checkmark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48025" y="3523292"/>
            <a:ext cx="344602" cy="344602"/>
          </a:xfrm>
          <a:prstGeom prst="rect">
            <a:avLst/>
          </a:prstGeom>
        </p:spPr>
      </p:pic>
      <p:pic>
        <p:nvPicPr>
          <p:cNvPr id="29" name="Graphic 28" descr="Checkmark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54450" y="3075806"/>
            <a:ext cx="344602" cy="344602"/>
          </a:xfrm>
          <a:prstGeom prst="rect">
            <a:avLst/>
          </a:prstGeom>
        </p:spPr>
      </p:pic>
      <p:pic>
        <p:nvPicPr>
          <p:cNvPr id="30" name="Graphic 29" descr="Checkmark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32379" y="2571750"/>
            <a:ext cx="344602" cy="344602"/>
          </a:xfrm>
          <a:prstGeom prst="rect">
            <a:avLst/>
          </a:prstGeom>
        </p:spPr>
      </p:pic>
      <p:pic>
        <p:nvPicPr>
          <p:cNvPr id="31" name="Graphic 30" descr="Checkmark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47864" y="1751651"/>
            <a:ext cx="344602" cy="344602"/>
          </a:xfrm>
          <a:prstGeom prst="rect">
            <a:avLst/>
          </a:prstGeom>
        </p:spPr>
      </p:pic>
      <p:pic>
        <p:nvPicPr>
          <p:cNvPr id="32" name="Graphic 31" descr="Close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20369" y="1715164"/>
            <a:ext cx="360040" cy="360040"/>
          </a:xfrm>
          <a:prstGeom prst="rect">
            <a:avLst/>
          </a:prstGeom>
        </p:spPr>
      </p:pic>
      <p:pic>
        <p:nvPicPr>
          <p:cNvPr id="34" name="Graphic 33" descr="Checkmark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75470" y="3075806"/>
            <a:ext cx="344602" cy="344602"/>
          </a:xfrm>
          <a:prstGeom prst="rect">
            <a:avLst/>
          </a:prstGeom>
        </p:spPr>
      </p:pic>
      <p:pic>
        <p:nvPicPr>
          <p:cNvPr id="35" name="Graphic 34" descr="Checkmark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95302" y="3075806"/>
            <a:ext cx="344602" cy="344602"/>
          </a:xfrm>
          <a:prstGeom prst="rect">
            <a:avLst/>
          </a:prstGeom>
        </p:spPr>
      </p:pic>
      <p:pic>
        <p:nvPicPr>
          <p:cNvPr id="36" name="Graphic 35" descr="Checkmark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75670" y="2587188"/>
            <a:ext cx="344602" cy="344602"/>
          </a:xfrm>
          <a:prstGeom prst="rect">
            <a:avLst/>
          </a:prstGeom>
        </p:spPr>
      </p:pic>
      <p:pic>
        <p:nvPicPr>
          <p:cNvPr id="37" name="Graphic 36" descr="Checkmark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75670" y="2211710"/>
            <a:ext cx="344602" cy="344602"/>
          </a:xfrm>
          <a:prstGeom prst="rect">
            <a:avLst/>
          </a:prstGeom>
        </p:spPr>
      </p:pic>
      <p:pic>
        <p:nvPicPr>
          <p:cNvPr id="38" name="Graphic 37" descr="Checkmark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88960" y="1751651"/>
            <a:ext cx="344602" cy="344602"/>
          </a:xfrm>
          <a:prstGeom prst="rect">
            <a:avLst/>
          </a:prstGeom>
        </p:spPr>
      </p:pic>
      <p:pic>
        <p:nvPicPr>
          <p:cNvPr id="39" name="Graphic 38" descr="Checkmark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01833" y="1209615"/>
            <a:ext cx="344602" cy="344602"/>
          </a:xfrm>
          <a:prstGeom prst="rect">
            <a:avLst/>
          </a:prstGeom>
        </p:spPr>
      </p:pic>
      <p:pic>
        <p:nvPicPr>
          <p:cNvPr id="42" name="Graphic 41" descr="Checkmark">
            <a:extLst>
              <a:ext uri="{FF2B5EF4-FFF2-40B4-BE49-F238E27FC236}">
                <a16:creationId xmlns:a16="http://schemas.microsoft.com/office/drawing/2014/main" id="{04C14E53-D009-4506-AD73-75EECD1DBD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60032" y="2587188"/>
            <a:ext cx="344602" cy="34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363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E46EAE-E7C1-4DE5-838C-38431C8E15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Topics for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D5AA6-4AD3-4D9B-A0D5-CEC9F6B7B5D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8314" y="1674628"/>
            <a:ext cx="8352159" cy="2409290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rgbClr val="155293"/>
                </a:solidFill>
              </a:rPr>
              <a:t>Some battery basics </a:t>
            </a:r>
          </a:p>
          <a:p>
            <a:r>
              <a:rPr lang="en-GB" sz="2400" dirty="0">
                <a:solidFill>
                  <a:srgbClr val="155293"/>
                </a:solidFill>
              </a:rPr>
              <a:t>Some hydrogen basics</a:t>
            </a:r>
          </a:p>
          <a:p>
            <a:r>
              <a:rPr lang="en-GB" sz="2400" dirty="0">
                <a:solidFill>
                  <a:srgbClr val="155293"/>
                </a:solidFill>
              </a:rPr>
              <a:t>Hydrogen and battery safety</a:t>
            </a:r>
          </a:p>
          <a:p>
            <a:r>
              <a:rPr lang="en-GB" sz="2400" dirty="0">
                <a:solidFill>
                  <a:srgbClr val="155293"/>
                </a:solidFill>
              </a:rPr>
              <a:t>Battery and Hydrogen transport</a:t>
            </a:r>
          </a:p>
          <a:p>
            <a:r>
              <a:rPr lang="en-GB" sz="2400" dirty="0">
                <a:solidFill>
                  <a:srgbClr val="155293"/>
                </a:solidFill>
              </a:rPr>
              <a:t>HyTrEc 2 introduction and initial results </a:t>
            </a:r>
          </a:p>
        </p:txBody>
      </p:sp>
    </p:spTree>
    <p:extLst>
      <p:ext uri="{BB962C8B-B14F-4D97-AF65-F5344CB8AC3E}">
        <p14:creationId xmlns:p14="http://schemas.microsoft.com/office/powerpoint/2010/main" val="10344399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339502"/>
            <a:ext cx="49685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5F9F"/>
                </a:solidFill>
                <a:latin typeface="Calibri" pitchFamily="34" charset="0"/>
              </a:rPr>
              <a:t>Thank you for listening</a:t>
            </a:r>
          </a:p>
          <a:p>
            <a:r>
              <a:rPr lang="en-GB" dirty="0">
                <a:solidFill>
                  <a:srgbClr val="2CA1DC"/>
                </a:solidFill>
              </a:rPr>
              <a:t>Dr. Nick McCarthy</a:t>
            </a:r>
          </a:p>
          <a:p>
            <a:r>
              <a:rPr lang="en-GB" sz="1100" dirty="0">
                <a:solidFill>
                  <a:srgbClr val="2CA1DC"/>
                </a:solidFill>
              </a:rPr>
              <a:t>Technical Specialist </a:t>
            </a:r>
          </a:p>
          <a:p>
            <a:r>
              <a:rPr lang="en-GB" sz="1100" dirty="0">
                <a:solidFill>
                  <a:srgbClr val="2CA1DC"/>
                </a:solidFill>
              </a:rPr>
              <a:t>nick.mccarthy@cenex.co.uk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843558"/>
            <a:ext cx="75608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Dr Peter Speers (2015):  D6.12: Hytec Final Summary Technical Report: Online (last accessed 20/01/2017): http://www.fch.europa.eu/sites/default/files/project_results_and_deliverables/Final%20overall%20technical%20report.pdf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Graham et al (2016): London Hydrogen Network Expansion: Project Summary Report: Online (last accessed 20/01/2017)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Periodic Report Summary 1 - HYFIVE (Hydrogen For Innovative Vehicles)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 http://cordis.europa.eu/result/rcn/176047_en.html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H2ME – year 1 report available in 413 H2ME/Reports/Deliverables/D4.7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Element Energy (2012): Hydrogen Transport in activities in London and HyTEC: Online (last accessed 19/01/2017)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https://setis.ec.europa.eu/sites/default/files/reports/Driving_and_parking_patterns_of_European_car_drivers-a_mobility_survey.pdf page 56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NEDC range: 380km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899592" y="483518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CA1DC"/>
                </a:solidFill>
              </a:rPr>
              <a:t>Bibliography</a:t>
            </a:r>
          </a:p>
        </p:txBody>
      </p:sp>
    </p:spTree>
    <p:extLst>
      <p:ext uri="{BB962C8B-B14F-4D97-AF65-F5344CB8AC3E}">
        <p14:creationId xmlns:p14="http://schemas.microsoft.com/office/powerpoint/2010/main" val="1409719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E46EAE-E7C1-4DE5-838C-38431C8E15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Topics for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D5AA6-4AD3-4D9B-A0D5-CEC9F6B7B5D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8314" y="1674628"/>
            <a:ext cx="8352159" cy="2409290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rgbClr val="155293"/>
                </a:solidFill>
              </a:rPr>
              <a:t>Some battery basics </a:t>
            </a:r>
          </a:p>
          <a:p>
            <a:r>
              <a:rPr lang="en-GB" sz="2400" dirty="0">
                <a:solidFill>
                  <a:srgbClr val="155293"/>
                </a:solidFill>
              </a:rPr>
              <a:t>Some hydrogen basics</a:t>
            </a:r>
          </a:p>
          <a:p>
            <a:r>
              <a:rPr lang="en-GB" sz="2400" dirty="0">
                <a:solidFill>
                  <a:srgbClr val="155293"/>
                </a:solidFill>
              </a:rPr>
              <a:t>Hydrogen and battery safety</a:t>
            </a:r>
          </a:p>
          <a:p>
            <a:r>
              <a:rPr lang="en-GB" sz="2400" dirty="0">
                <a:solidFill>
                  <a:srgbClr val="155293"/>
                </a:solidFill>
              </a:rPr>
              <a:t>Battery and Hydrogen transport</a:t>
            </a:r>
          </a:p>
          <a:p>
            <a:r>
              <a:rPr lang="en-GB" sz="2400" dirty="0">
                <a:solidFill>
                  <a:srgbClr val="155293"/>
                </a:solidFill>
              </a:rPr>
              <a:t>HyTrEc 2 introduction and initial results </a:t>
            </a:r>
          </a:p>
        </p:txBody>
      </p:sp>
    </p:spTree>
    <p:extLst>
      <p:ext uri="{BB962C8B-B14F-4D97-AF65-F5344CB8AC3E}">
        <p14:creationId xmlns:p14="http://schemas.microsoft.com/office/powerpoint/2010/main" val="605285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4C6990-E751-43B6-B59D-68F17F7390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Battery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6780F-1CC5-431E-B53D-400F8AF00D0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4547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AC74D3D-3B8A-4E62-A519-42439F8842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5" r="65637" b="10417"/>
          <a:stretch/>
        </p:blipFill>
        <p:spPr bwMode="auto">
          <a:xfrm>
            <a:off x="251520" y="1674532"/>
            <a:ext cx="180020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FBF4E5-0556-425E-806E-A794EF8CC1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20" r="6688"/>
          <a:stretch/>
        </p:blipFill>
        <p:spPr>
          <a:xfrm>
            <a:off x="5904128" y="882052"/>
            <a:ext cx="3073953" cy="1422848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7843CCB-AEA4-44D8-9586-AF5A091D58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" t="5108"/>
          <a:stretch/>
        </p:blipFill>
        <p:spPr bwMode="auto">
          <a:xfrm>
            <a:off x="2267744" y="483518"/>
            <a:ext cx="3600400" cy="235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cobalt processing plant in Lubumbashi, Congo, in February.">
            <a:extLst>
              <a:ext uri="{FF2B5EF4-FFF2-40B4-BE49-F238E27FC236}">
                <a16:creationId xmlns:a16="http://schemas.microsoft.com/office/drawing/2014/main" id="{475B3BEA-B343-4D5A-BE76-348A5B114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8" r="6047"/>
          <a:stretch/>
        </p:blipFill>
        <p:spPr bwMode="auto">
          <a:xfrm>
            <a:off x="4211960" y="3000572"/>
            <a:ext cx="3433953" cy="214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227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Image result for lithium pouch battery cross section">
            <a:extLst>
              <a:ext uri="{FF2B5EF4-FFF2-40B4-BE49-F238E27FC236}">
                <a16:creationId xmlns:a16="http://schemas.microsoft.com/office/drawing/2014/main" id="{8567F0C7-F623-43AF-9E97-8A7B7D0DC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83145"/>
            <a:ext cx="4345041" cy="210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EE1411F2-A208-495E-A38C-040EAA0E510F}"/>
              </a:ext>
            </a:extLst>
          </p:cNvPr>
          <p:cNvSpPr txBox="1">
            <a:spLocks/>
          </p:cNvSpPr>
          <p:nvPr/>
        </p:nvSpPr>
        <p:spPr>
          <a:xfrm>
            <a:off x="827585" y="516236"/>
            <a:ext cx="7128791" cy="46166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rgbClr val="005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Battery basics </a:t>
            </a:r>
          </a:p>
        </p:txBody>
      </p:sp>
      <p:pic>
        <p:nvPicPr>
          <p:cNvPr id="4" name="Picture 2" descr="Li-Ion battery leads">
            <a:extLst>
              <a:ext uri="{FF2B5EF4-FFF2-40B4-BE49-F238E27FC236}">
                <a16:creationId xmlns:a16="http://schemas.microsoft.com/office/drawing/2014/main" id="{4ACCBF7B-09F2-43D5-8DAE-E9351EE2F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9631" r="9681" b="9631"/>
          <a:stretch/>
        </p:blipFill>
        <p:spPr bwMode="auto">
          <a:xfrm>
            <a:off x="5148064" y="2614800"/>
            <a:ext cx="3744414" cy="249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19C0A740-51BC-4F6D-824D-455F27721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12" y="2614800"/>
            <a:ext cx="4380488" cy="152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B8C71A-BDCE-4DDE-AD56-D09AA9A934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451" y="760239"/>
            <a:ext cx="1685925" cy="1600200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14FD4DF9-324E-4879-AB54-6B5065023A66}"/>
              </a:ext>
            </a:extLst>
          </p:cNvPr>
          <p:cNvSpPr/>
          <p:nvPr/>
        </p:nvSpPr>
        <p:spPr>
          <a:xfrm rot="10800000">
            <a:off x="395536" y="4371950"/>
            <a:ext cx="172819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1C2B7E42-D6B6-459A-BCED-0AF5EC784BB8}"/>
              </a:ext>
            </a:extLst>
          </p:cNvPr>
          <p:cNvSpPr/>
          <p:nvPr/>
        </p:nvSpPr>
        <p:spPr>
          <a:xfrm>
            <a:off x="2663788" y="4371950"/>
            <a:ext cx="172819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3BFA8F-8AE8-47E3-9191-534579A3EC4D}"/>
              </a:ext>
            </a:extLst>
          </p:cNvPr>
          <p:cNvSpPr txBox="1"/>
          <p:nvPr/>
        </p:nvSpPr>
        <p:spPr>
          <a:xfrm>
            <a:off x="683568" y="462726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</a:t>
            </a:r>
            <a:r>
              <a:rPr lang="en-GB" baseline="30000" dirty="0"/>
              <a:t>-</a:t>
            </a:r>
            <a:r>
              <a:rPr lang="en-GB" dirty="0"/>
              <a:t> Discharge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98535C-D2DE-4A5A-980D-D161DB4739D4}"/>
              </a:ext>
            </a:extLst>
          </p:cNvPr>
          <p:cNvSpPr txBox="1"/>
          <p:nvPr/>
        </p:nvSpPr>
        <p:spPr>
          <a:xfrm>
            <a:off x="2987824" y="462726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</a:t>
            </a:r>
            <a:r>
              <a:rPr lang="en-GB" baseline="30000" dirty="0"/>
              <a:t>-  </a:t>
            </a:r>
            <a:r>
              <a:rPr lang="en-GB" dirty="0"/>
              <a:t>Charge</a:t>
            </a:r>
          </a:p>
        </p:txBody>
      </p:sp>
    </p:spTree>
    <p:extLst>
      <p:ext uri="{BB962C8B-B14F-4D97-AF65-F5344CB8AC3E}">
        <p14:creationId xmlns:p14="http://schemas.microsoft.com/office/powerpoint/2010/main" val="3622222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Figure 1: Journey length distribution">
            <a:extLst>
              <a:ext uri="{FF2B5EF4-FFF2-40B4-BE49-F238E27FC236}">
                <a16:creationId xmlns:a16="http://schemas.microsoft.com/office/drawing/2014/main" id="{311FD7AF-EAFD-4F40-99CB-5DCA98790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31422"/>
            <a:ext cx="3890098" cy="311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our power operators express non-binding interest in IPTO ...">
            <a:extLst>
              <a:ext uri="{FF2B5EF4-FFF2-40B4-BE49-F238E27FC236}">
                <a16:creationId xmlns:a16="http://schemas.microsoft.com/office/drawing/2014/main" id="{A54EA758-D79E-4105-B513-A99E202085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1"/>
          <a:stretch/>
        </p:blipFill>
        <p:spPr bwMode="auto">
          <a:xfrm>
            <a:off x="4860032" y="199490"/>
            <a:ext cx="3260055" cy="205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0EBC54-482D-475B-AE53-9C267992A6F8}"/>
              </a:ext>
            </a:extLst>
          </p:cNvPr>
          <p:cNvSpPr txBox="1"/>
          <p:nvPr/>
        </p:nvSpPr>
        <p:spPr>
          <a:xfrm>
            <a:off x="611560" y="843558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CA1DC"/>
                </a:solidFill>
              </a:rPr>
              <a:t>85% cycle efficiency is amazing!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986900-2C6E-4C80-A959-CEC6E443CBF7}"/>
              </a:ext>
            </a:extLst>
          </p:cNvPr>
          <p:cNvSpPr txBox="1"/>
          <p:nvPr/>
        </p:nvSpPr>
        <p:spPr>
          <a:xfrm>
            <a:off x="899592" y="483519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155293"/>
                </a:solidFill>
              </a:rPr>
              <a:t>Battery benefits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5D449F-9491-449A-8142-6100E83E97C5}"/>
              </a:ext>
            </a:extLst>
          </p:cNvPr>
          <p:cNvSpPr/>
          <p:nvPr/>
        </p:nvSpPr>
        <p:spPr>
          <a:xfrm>
            <a:off x="30133" y="1529954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892" indent="-342892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CA1DC"/>
                </a:solidFill>
              </a:rPr>
              <a:t>Electrical infrastructure is well established</a:t>
            </a:r>
          </a:p>
          <a:p>
            <a:pPr marL="342892" indent="-342892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CA1DC"/>
                </a:solidFill>
              </a:rPr>
              <a:t>National grid scale is feasible</a:t>
            </a:r>
          </a:p>
          <a:p>
            <a:pPr marL="800092" lvl="1" indent="-342892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2CA1DC"/>
                </a:solidFill>
              </a:rPr>
              <a:t>Local grid reinforcement is increasingly problematic</a:t>
            </a:r>
          </a:p>
          <a:p>
            <a:pPr marL="342892" indent="-342892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CA1DC"/>
                </a:solidFill>
              </a:rPr>
              <a:t>Zero emission across a huge array of sectors</a:t>
            </a:r>
          </a:p>
          <a:p>
            <a:pPr marL="342892" indent="-342892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CA1DC"/>
                </a:solidFill>
              </a:rPr>
              <a:t>BEVs rapidly approaching cost parity with ICE</a:t>
            </a:r>
          </a:p>
          <a:p>
            <a:pPr marL="342892" indent="-342892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CA1DC"/>
                </a:solidFill>
              </a:rPr>
              <a:t>L1 overnight charging sufficing for 90%(+) of private UK journeys</a:t>
            </a:r>
          </a:p>
          <a:p>
            <a:pPr marL="342892" indent="-342892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2CA1DC"/>
                </a:solidFill>
              </a:rPr>
              <a:t>We need zero emission BEVs for our civilisation</a:t>
            </a:r>
          </a:p>
        </p:txBody>
      </p:sp>
    </p:spTree>
    <p:extLst>
      <p:ext uri="{BB962C8B-B14F-4D97-AF65-F5344CB8AC3E}">
        <p14:creationId xmlns:p14="http://schemas.microsoft.com/office/powerpoint/2010/main" val="1423313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4C6990-E751-43B6-B59D-68F17F7390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Hydrogen Basics</a:t>
            </a:r>
          </a:p>
        </p:txBody>
      </p:sp>
    </p:spTree>
    <p:extLst>
      <p:ext uri="{BB962C8B-B14F-4D97-AF65-F5344CB8AC3E}">
        <p14:creationId xmlns:p14="http://schemas.microsoft.com/office/powerpoint/2010/main" val="1452442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1881</Words>
  <Application>Microsoft Office PowerPoint</Application>
  <PresentationFormat>On-screen Show (16:9)</PresentationFormat>
  <Paragraphs>389</Paragraphs>
  <Slides>35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 Unicode MS</vt:lpstr>
      <vt:lpstr>Arial</vt:lpstr>
      <vt:lpstr>Calibri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Charlie</dc:creator>
  <cp:lastModifiedBy>Louise Napier</cp:lastModifiedBy>
  <cp:revision>641</cp:revision>
  <dcterms:created xsi:type="dcterms:W3CDTF">2015-10-08T13:54:30Z</dcterms:created>
  <dcterms:modified xsi:type="dcterms:W3CDTF">2019-10-10T10:32:49Z</dcterms:modified>
</cp:coreProperties>
</file>