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19"/>
  </p:notesMasterIdLst>
  <p:handoutMasterIdLst>
    <p:handoutMasterId r:id="rId20"/>
  </p:handoutMasterIdLst>
  <p:sldIdLst>
    <p:sldId id="472" r:id="rId3"/>
    <p:sldId id="541" r:id="rId4"/>
    <p:sldId id="643" r:id="rId5"/>
    <p:sldId id="642" r:id="rId6"/>
    <p:sldId id="584" r:id="rId7"/>
    <p:sldId id="644" r:id="rId8"/>
    <p:sldId id="575" r:id="rId9"/>
    <p:sldId id="585" r:id="rId10"/>
    <p:sldId id="569" r:id="rId11"/>
    <p:sldId id="580" r:id="rId12"/>
    <p:sldId id="581" r:id="rId13"/>
    <p:sldId id="594" r:id="rId14"/>
    <p:sldId id="595" r:id="rId15"/>
    <p:sldId id="592" r:id="rId16"/>
    <p:sldId id="645" r:id="rId17"/>
    <p:sldId id="646" r:id="rId18"/>
  </p:sldIdLst>
  <p:sldSz cx="9144000" cy="6858000" type="screen4x3"/>
  <p:notesSz cx="6805613" cy="9944100"/>
  <p:defaultTextStyle>
    <a:defPPr>
      <a:defRPr lang="en-GB"/>
    </a:defPPr>
    <a:lvl1pPr algn="l" defTabSz="449263" rtl="0" fontAlgn="base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1pPr>
    <a:lvl2pPr marL="457200" algn="l" defTabSz="449263" rtl="0" fontAlgn="base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2pPr>
    <a:lvl3pPr marL="914400" algn="l" defTabSz="449263" rtl="0" fontAlgn="base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3pPr>
    <a:lvl4pPr marL="1371600" algn="l" defTabSz="449263" rtl="0" fontAlgn="base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4pPr>
    <a:lvl5pPr marL="1828800" algn="l" defTabSz="449263" rtl="0" fontAlgn="base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2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FA7"/>
    <a:srgbClr val="FF0000"/>
    <a:srgbClr val="33699F"/>
    <a:srgbClr val="306294"/>
    <a:srgbClr val="006699"/>
    <a:srgbClr val="3366CC"/>
    <a:srgbClr val="336699"/>
    <a:srgbClr val="0099CC"/>
    <a:srgbClr val="6600FF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16" autoAdjust="0"/>
    <p:restoredTop sz="94676" autoAdjust="0"/>
  </p:normalViewPr>
  <p:slideViewPr>
    <p:cSldViewPr>
      <p:cViewPr varScale="1">
        <p:scale>
          <a:sx n="110" d="100"/>
          <a:sy n="110" d="100"/>
        </p:scale>
        <p:origin x="-1728" y="-10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49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132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47C50E-5C08-449D-B004-B618384B8CC5}" type="datetimeFigureOut">
              <a:rPr lang="nl-NL" smtClean="0"/>
              <a:pPr/>
              <a:t>25-05-20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409069-7284-4544-8E13-E1E9519B76C8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98329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05613" cy="99441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1" y="1"/>
            <a:ext cx="2947524" cy="4954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cs typeface="Lucida Sans Unicode" pitchFamily="34" charset="0"/>
              </a:defRPr>
            </a:lvl1pPr>
          </a:lstStyle>
          <a:p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56515" y="1"/>
            <a:ext cx="2947524" cy="4954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cs typeface="Lucida Sans Unicode" pitchFamily="34" charset="0"/>
              </a:defRPr>
            </a:lvl1pPr>
          </a:lstStyle>
          <a:p>
            <a:endParaRPr lang="en-GB"/>
          </a:p>
        </p:txBody>
      </p:sp>
      <p:sp>
        <p:nvSpPr>
          <p:cNvPr id="3076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9163" y="746125"/>
            <a:ext cx="4967287" cy="3727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07416" y="4723448"/>
            <a:ext cx="4989208" cy="447311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nl-NL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1" y="9446896"/>
            <a:ext cx="2947524" cy="4954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cs typeface="Lucida Sans Unicode" pitchFamily="34" charset="0"/>
              </a:defRPr>
            </a:lvl1pPr>
          </a:lstStyle>
          <a:p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56515" y="9446896"/>
            <a:ext cx="2947524" cy="4954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cs typeface="Lucida Sans Unicode" pitchFamily="34" charset="0"/>
              </a:defRPr>
            </a:lvl1pPr>
          </a:lstStyle>
          <a:p>
            <a:fld id="{6E396772-401F-432C-843B-408CB0ED6E6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6277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Welcome, my name is  Pim Neefjes and I will give you a brief introduction of The Deltaprogramma, with a short history, the challenges and </a:t>
            </a:r>
            <a:r>
              <a:rPr lang="en-US" altLang="en-US" dirty="0" err="1" smtClean="0"/>
              <a:t>choosen</a:t>
            </a:r>
            <a:r>
              <a:rPr lang="en-US" altLang="en-US" dirty="0" smtClean="0"/>
              <a:t> strategies.</a:t>
            </a:r>
          </a:p>
          <a:p>
            <a:endParaRPr lang="nl-NL" altLang="en-US" dirty="0" smtClean="0"/>
          </a:p>
          <a:p>
            <a:r>
              <a:rPr lang="nl-NL" sz="1200" b="0" i="1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Hollandsche IJsselkering</a:t>
            </a:r>
            <a:r>
              <a:rPr lang="nl-NL" sz="1200" b="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. De </a:t>
            </a:r>
            <a:r>
              <a:rPr lang="nl-NL" sz="1200" b="0" i="1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Hollandsche IJsselkering</a:t>
            </a:r>
            <a:r>
              <a:rPr lang="nl-NL" sz="1200" b="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beschermt het laagstgelegen deel van Nederland, 6,76 m onder NAP. Dit Deltawerk bij Krimpen aan den IJssel was als eerste van de 13 klaar. Rijkswaterstaat begon een jaar na de watersnoodramp (1953) met de bouw van de </a:t>
            </a:r>
            <a:r>
              <a:rPr lang="nl-NL" sz="1200" b="0" i="1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Hollandsche IJsselkering</a:t>
            </a:r>
            <a:r>
              <a:rPr lang="nl-NL" sz="1200" b="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. </a:t>
            </a:r>
            <a:endParaRPr lang="en-US" alt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nl-NL" dirty="0" smtClean="0"/>
          </a:p>
        </p:txBody>
      </p:sp>
      <p:sp>
        <p:nvSpPr>
          <p:cNvPr id="23556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7B7479A-914C-4472-AA1F-4F66EB2AEB39}" type="slidenum">
              <a:rPr lang="nl-NL" smtClean="0">
                <a:latin typeface="Times New Roman" pitchFamily="18" charset="0"/>
              </a:rPr>
              <a:pPr/>
              <a:t>4</a:t>
            </a:fld>
            <a:endParaRPr lang="nl-N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8AF4A3-A377-40AB-958D-86362992CCE1}" type="slidenum">
              <a:rPr lang="nl-NL" altLang="nl-NL"/>
              <a:pPr/>
              <a:t>6</a:t>
            </a:fld>
            <a:endParaRPr lang="nl-NL" altLang="nl-NL"/>
          </a:p>
        </p:txBody>
      </p:sp>
      <p:sp>
        <p:nvSpPr>
          <p:cNvPr id="195586" name="Rectangle 7"/>
          <p:cNvSpPr txBox="1">
            <a:spLocks noGrp="1" noChangeArrowheads="1"/>
          </p:cNvSpPr>
          <p:nvPr/>
        </p:nvSpPr>
        <p:spPr bwMode="auto">
          <a:xfrm>
            <a:off x="3831308" y="9443442"/>
            <a:ext cx="2990059" cy="462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81" tIns="45990" rIns="91981" bIns="45990" anchor="b"/>
          <a:lstStyle>
            <a:lvl1pPr defTabSz="91916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17550" indent="-276225" defTabSz="91916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03313" indent="-220663" defTabSz="91916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44638" indent="-220663" defTabSz="91916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985963" indent="-220663" defTabSz="91916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43163" indent="-220663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00363" indent="-220663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57563" indent="-220663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14763" indent="-220663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1D59FA64-22D5-495B-8FA4-C1654BC4DFFD}" type="slidenum">
              <a:rPr lang="nl-NL" altLang="nl-NL" sz="1300">
                <a:latin typeface="Times New Roman" pitchFamily="18" charset="0"/>
              </a:rPr>
              <a:pPr algn="r"/>
              <a:t>6</a:t>
            </a:fld>
            <a:endParaRPr lang="nl-NL" altLang="nl-NL" sz="1300">
              <a:latin typeface="Times New Roman" pitchFamily="18" charset="0"/>
            </a:endParaRPr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5675" y="768350"/>
            <a:ext cx="4910138" cy="3684588"/>
          </a:xfrm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8443" y="4761428"/>
            <a:ext cx="4982906" cy="4454128"/>
          </a:xfrm>
          <a:noFill/>
        </p:spPr>
        <p:txBody>
          <a:bodyPr lIns="91981" tIns="45990" rIns="91981" bIns="45990"/>
          <a:lstStyle/>
          <a:p>
            <a:r>
              <a:rPr lang="en-US" altLang="nl-NL" dirty="0"/>
              <a:t>1</a:t>
            </a:r>
            <a:r>
              <a:rPr lang="en-US" altLang="nl-NL" baseline="30000" dirty="0"/>
              <a:t>e</a:t>
            </a:r>
            <a:r>
              <a:rPr lang="en-US" altLang="nl-NL" dirty="0"/>
              <a:t> </a:t>
            </a:r>
            <a:r>
              <a:rPr lang="en-US" altLang="nl-NL" dirty="0" err="1"/>
              <a:t>stuw</a:t>
            </a:r>
            <a:r>
              <a:rPr lang="en-US" altLang="nl-NL" dirty="0"/>
              <a:t> in de </a:t>
            </a:r>
            <a:r>
              <a:rPr lang="en-US" altLang="nl-NL" dirty="0" err="1"/>
              <a:t>Lek</a:t>
            </a:r>
            <a:r>
              <a:rPr lang="en-US" altLang="nl-NL" dirty="0"/>
              <a:t> </a:t>
            </a:r>
            <a:r>
              <a:rPr lang="en-US" altLang="nl-NL" dirty="0" err="1"/>
              <a:t>bij</a:t>
            </a:r>
            <a:r>
              <a:rPr lang="en-US" altLang="nl-NL" dirty="0"/>
              <a:t> </a:t>
            </a:r>
            <a:r>
              <a:rPr lang="en-US" altLang="nl-NL" dirty="0" err="1"/>
              <a:t>Hagestein</a:t>
            </a:r>
            <a:r>
              <a:rPr lang="en-US" altLang="nl-NL" dirty="0"/>
              <a:t> </a:t>
            </a:r>
            <a:r>
              <a:rPr lang="en-US" altLang="nl-NL" dirty="0" smtClean="0"/>
              <a:t> wind: </a:t>
            </a:r>
            <a:r>
              <a:rPr lang="en-US" altLang="nl-NL" dirty="0" err="1" smtClean="0"/>
              <a:t>opzet</a:t>
            </a:r>
            <a:r>
              <a:rPr lang="en-US" altLang="nl-NL" dirty="0" smtClean="0"/>
              <a:t> en </a:t>
            </a:r>
            <a:r>
              <a:rPr lang="en-US" altLang="nl-NL" dirty="0" err="1" smtClean="0"/>
              <a:t>golven</a:t>
            </a:r>
            <a:endParaRPr lang="en-US" altLang="nl-NL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2A847C2-7ECA-49BB-B567-A7F5B307ED7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15 July 2013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1C14B34-576B-4734-9FF2-B63EA3C5CD8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15 July 2013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767513" y="1293813"/>
            <a:ext cx="2098675" cy="49117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66725" y="1293813"/>
            <a:ext cx="6148388" cy="49117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FC6C624-BB1C-4522-9B1C-15FD811EC5D6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15 July 2013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el, illustratie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725" y="1293813"/>
            <a:ext cx="8399463" cy="49053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llustratie 2"/>
          <p:cNvSpPr>
            <a:spLocks noGrp="1"/>
          </p:cNvSpPr>
          <p:nvPr>
            <p:ph type="clipArt" sz="half" idx="1"/>
          </p:nvPr>
        </p:nvSpPr>
        <p:spPr>
          <a:xfrm>
            <a:off x="466725" y="2068513"/>
            <a:ext cx="4122738" cy="4137025"/>
          </a:xfr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741863" y="2068513"/>
            <a:ext cx="4124325" cy="413702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idx="10"/>
          </p:nvPr>
        </p:nvSpPr>
        <p:spPr>
          <a:xfrm>
            <a:off x="5037138" y="6578600"/>
            <a:ext cx="2414587" cy="150813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idx="11"/>
          </p:nvPr>
        </p:nvSpPr>
        <p:spPr>
          <a:xfrm>
            <a:off x="466725" y="6578600"/>
            <a:ext cx="1903413" cy="150813"/>
          </a:xfrm>
        </p:spPr>
        <p:txBody>
          <a:bodyPr/>
          <a:lstStyle>
            <a:lvl1pPr>
              <a:defRPr/>
            </a:lvl1pPr>
          </a:lstStyle>
          <a:p>
            <a:fld id="{7180D1E6-08E0-47A0-9EF0-3E95CD12E1B1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idx="12"/>
          </p:nvPr>
        </p:nvSpPr>
        <p:spPr>
          <a:xfrm>
            <a:off x="7264400" y="6578600"/>
            <a:ext cx="1506538" cy="150813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15 July 2013</a:t>
            </a:r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olgdia met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1295999"/>
            <a:ext cx="8402400" cy="40011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 err="1" smtClean="0"/>
              <a:t>Klik om de stijl te bewerken</a:t>
            </a:r>
            <a:endParaRPr lang="nl-NL" noProof="0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1"/>
          </p:nvPr>
        </p:nvSpPr>
        <p:spPr>
          <a:xfrm>
            <a:off x="468313" y="2070000"/>
            <a:ext cx="8402400" cy="4140000"/>
          </a:xfrm>
        </p:spPr>
        <p:txBody>
          <a:bodyPr/>
          <a:lstStyle>
            <a:lvl4pPr marL="1274763" indent="-285750">
              <a:buFont typeface="Verdana" pitchFamily="34" charset="0"/>
              <a:buChar char="–"/>
              <a:defRPr sz="1800"/>
            </a:lvl4pPr>
            <a:lvl5pPr marL="1631950" indent="-285750">
              <a:buFont typeface="Verdana" pitchFamily="34" charset="0"/>
              <a:buChar char="»"/>
              <a:defRPr/>
            </a:lvl5pPr>
          </a:lstStyle>
          <a:p>
            <a:pPr lvl="0"/>
            <a:r>
              <a:rPr lang="nl-NL" noProof="0" dirty="0" err="1" smtClean="0"/>
              <a:t>Klik</a:t>
            </a:r>
            <a:r>
              <a:rPr lang="nl-NL" noProof="0" dirty="0" smtClean="0"/>
              <a:t> </a:t>
            </a:r>
            <a:r>
              <a:rPr lang="nl-NL" noProof="0" dirty="0" err="1" smtClean="0"/>
              <a:t>om</a:t>
            </a:r>
            <a:r>
              <a:rPr lang="nl-NL" noProof="0" dirty="0" smtClean="0"/>
              <a:t> de </a:t>
            </a:r>
            <a:r>
              <a:rPr lang="nl-NL" noProof="0" dirty="0" err="1" smtClean="0"/>
              <a:t>modelstijlen</a:t>
            </a:r>
            <a:r>
              <a:rPr lang="nl-NL" noProof="0" dirty="0" smtClean="0"/>
              <a:t> </a:t>
            </a:r>
            <a:r>
              <a:rPr lang="nl-NL" noProof="0" dirty="0" err="1" smtClean="0"/>
              <a:t>te</a:t>
            </a:r>
            <a:r>
              <a:rPr lang="nl-NL" noProof="0" dirty="0" smtClean="0"/>
              <a:t> </a:t>
            </a:r>
            <a:r>
              <a:rPr lang="nl-NL" noProof="0" dirty="0" err="1" smtClean="0"/>
              <a:t>bewerken</a:t>
            </a:r>
            <a:endParaRPr lang="nl-NL" noProof="0" dirty="0" smtClean="0"/>
          </a:p>
          <a:p>
            <a:pPr lvl="1"/>
            <a:r>
              <a:rPr lang="nl-NL" noProof="0" dirty="0" err="1" smtClean="0"/>
              <a:t>Tweede</a:t>
            </a:r>
            <a:r>
              <a:rPr lang="nl-NL" noProof="0" dirty="0" smtClean="0"/>
              <a:t> </a:t>
            </a:r>
            <a:r>
              <a:rPr lang="nl-NL" noProof="0" dirty="0" err="1" smtClean="0"/>
              <a:t>niveau</a:t>
            </a:r>
            <a:endParaRPr lang="nl-NL" noProof="0" dirty="0" smtClean="0"/>
          </a:p>
          <a:p>
            <a:pPr lvl="2"/>
            <a:r>
              <a:rPr lang="nl-NL" noProof="0" dirty="0" err="1" smtClean="0"/>
              <a:t>Derde</a:t>
            </a:r>
            <a:r>
              <a:rPr lang="nl-NL" noProof="0" dirty="0" smtClean="0"/>
              <a:t> </a:t>
            </a:r>
            <a:r>
              <a:rPr lang="nl-NL" noProof="0" dirty="0" err="1" smtClean="0"/>
              <a:t>niveau</a:t>
            </a:r>
            <a:endParaRPr lang="nl-NL" noProof="0" dirty="0" smtClean="0"/>
          </a:p>
          <a:p>
            <a:pPr lvl="3"/>
            <a:r>
              <a:rPr lang="nl-NL" noProof="0" dirty="0" err="1" smtClean="0"/>
              <a:t>Vierde</a:t>
            </a:r>
            <a:r>
              <a:rPr lang="nl-NL" noProof="0" dirty="0" smtClean="0"/>
              <a:t> </a:t>
            </a:r>
            <a:r>
              <a:rPr lang="nl-NL" noProof="0" dirty="0" err="1" smtClean="0"/>
              <a:t>niveau</a:t>
            </a:r>
            <a:endParaRPr lang="nl-NL" noProof="0" dirty="0" smtClean="0"/>
          </a:p>
          <a:p>
            <a:pPr lvl="4"/>
            <a:r>
              <a:rPr lang="nl-NL" noProof="0" dirty="0" err="1" smtClean="0"/>
              <a:t>Vijfde</a:t>
            </a:r>
            <a:r>
              <a:rPr lang="nl-NL" noProof="0" dirty="0" smtClean="0"/>
              <a:t> </a:t>
            </a:r>
            <a:r>
              <a:rPr lang="nl-NL" noProof="0" dirty="0" err="1" smtClean="0"/>
              <a:t>niveau</a:t>
            </a:r>
            <a:endParaRPr lang="nl-NL" noProof="0" dirty="0"/>
          </a:p>
        </p:txBody>
      </p:sp>
      <p:sp>
        <p:nvSpPr>
          <p:cNvPr id="4" name="Date Placeholder 1" descr="Date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79238-ABBF-4FE2-85E6-8F61200BF6B1}" type="datetime4">
              <a:rPr lang="nl-NL"/>
              <a:pPr>
                <a:defRPr/>
              </a:pPr>
              <a:t>May 25, 2020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813113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15 July 2013</a:t>
            </a:r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15 July 2013</a:t>
            </a:r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15 July 2013</a:t>
            </a:r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15 July 2013</a:t>
            </a:r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15 July 2013</a:t>
            </a:r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15 July 2013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15 July 2013</a:t>
            </a:r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15 July 2013</a:t>
            </a:r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15 July 2013</a:t>
            </a:r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15 July 2013</a:t>
            </a:r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15 July 2013</a:t>
            </a:r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1604963"/>
            <a:ext cx="2055813" cy="452437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9800" cy="452437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15 July 2013</a:t>
            </a:r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37138" y="2713038"/>
            <a:ext cx="3597275" cy="118745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0"/>
          </p:nvPr>
        </p:nvSpPr>
        <p:spPr>
          <a:xfrm>
            <a:off x="5037138" y="6515100"/>
            <a:ext cx="3930650" cy="207963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15 July 2013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89D572B-E445-4C84-B6F9-C1A26F674362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15 July 2013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66725" y="2068513"/>
            <a:ext cx="4122738" cy="4137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41863" y="2068513"/>
            <a:ext cx="4124325" cy="4137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3784BA2-20AD-450B-A672-222C18DC8FA1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15 July 2013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B8C5E3D-C92F-407C-B715-1EF8A5DC7A0A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15 July 2013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20C5742-2FC2-4D53-BC69-9C06AC9EEAF2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15 July 2013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C153EEC-EB6A-4202-9529-1F5A46A73A8F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15 July 2013</a:t>
            </a:r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52E853D-51DE-444F-A99E-DB449BC2E849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15 July 2013</a:t>
            </a:r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8378702-7741-4700-B39B-782A0D9E0A42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15 July 2013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1011238"/>
          </a:xfrm>
          <a:prstGeom prst="rect">
            <a:avLst/>
          </a:prstGeom>
          <a:solidFill>
            <a:srgbClr val="046F9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6350000"/>
            <a:ext cx="9144000" cy="508000"/>
          </a:xfrm>
          <a:prstGeom prst="rect">
            <a:avLst/>
          </a:prstGeom>
          <a:solidFill>
            <a:srgbClr val="046F9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1293813"/>
            <a:ext cx="8399463" cy="490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 om de opmaak van de titeltekst te bewerken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6725" y="2068513"/>
            <a:ext cx="8399463" cy="4137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 om de opmaak van de overzichtstekst te bewerken</a:t>
            </a:r>
          </a:p>
          <a:p>
            <a:pPr lvl="1"/>
            <a:r>
              <a:rPr lang="en-GB" smtClean="0"/>
              <a:t>Tweede overzichtsniveau</a:t>
            </a:r>
          </a:p>
          <a:p>
            <a:pPr lvl="2"/>
            <a:r>
              <a:rPr lang="en-GB" smtClean="0"/>
              <a:t>Derde overzichtsniveau</a:t>
            </a:r>
          </a:p>
          <a:p>
            <a:pPr lvl="3"/>
            <a:r>
              <a:rPr lang="en-GB" smtClean="0"/>
              <a:t>Vierde overzichtsniveau</a:t>
            </a:r>
          </a:p>
          <a:p>
            <a:pPr lvl="4"/>
            <a:r>
              <a:rPr lang="en-GB" smtClean="0"/>
              <a:t>Vijfde overzichtsniveau</a:t>
            </a:r>
          </a:p>
          <a:p>
            <a:pPr lvl="4"/>
            <a:r>
              <a:rPr lang="en-GB" smtClean="0"/>
              <a:t>Zesde overzichtsniveau</a:t>
            </a:r>
          </a:p>
          <a:p>
            <a:pPr lvl="4"/>
            <a:r>
              <a:rPr lang="en-GB" smtClean="0"/>
              <a:t>Zevende overzichtsniveau</a:t>
            </a:r>
          </a:p>
          <a:p>
            <a:pPr lvl="4"/>
            <a:r>
              <a:rPr lang="en-GB" smtClean="0"/>
              <a:t>Achtste overzichtsniveau</a:t>
            </a:r>
          </a:p>
          <a:p>
            <a:pPr lvl="4"/>
            <a:r>
              <a:rPr lang="en-GB" smtClean="0"/>
              <a:t>Negende overzichtsniveau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5037138" y="6578600"/>
            <a:ext cx="2414587" cy="150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buClr>
                <a:srgbClr val="FFFFFF"/>
              </a:buClr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rgbClr val="FFFFFF"/>
                </a:solidFill>
                <a:latin typeface="+mn-lt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66725" y="6578600"/>
            <a:ext cx="1903413" cy="150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>
                <a:srgbClr val="FFFFFF"/>
              </a:buClr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rgbClr val="FFFFFF"/>
                </a:solidFill>
                <a:latin typeface="+mn-lt"/>
                <a:cs typeface="Arial" pitchFamily="34" charset="0"/>
              </a:defRPr>
            </a:lvl1pPr>
          </a:lstStyle>
          <a:p>
            <a:fld id="{193EDB3E-E151-4D34-96FD-1B382F876557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7264400" y="6578600"/>
            <a:ext cx="1506538" cy="150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buClr>
                <a:srgbClr val="FFFFFF"/>
              </a:buClr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rgbClr val="FFFFFF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nl-NL" smtClean="0"/>
              <a:t>15 July 2013</a:t>
            </a:r>
            <a:endParaRPr lang="en-GB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5" cstate="print"/>
          <a:srcRect l="46452" t="15443" r="46291" b="20657"/>
          <a:stretch>
            <a:fillRect/>
          </a:stretch>
        </p:blipFill>
        <p:spPr bwMode="auto">
          <a:xfrm>
            <a:off x="4376738" y="0"/>
            <a:ext cx="393700" cy="758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2271713" y="6434138"/>
            <a:ext cx="2414587" cy="119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5037138" y="6423025"/>
            <a:ext cx="3154362" cy="119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eaLnBrk="0" hangingPunct="0">
              <a:lnSpc>
                <a:spcPct val="100000"/>
              </a:lnSpc>
              <a:buClr>
                <a:srgbClr val="FFFFFF"/>
              </a:buClr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FFFFFF"/>
                </a:solidFill>
                <a:latin typeface="Verdana" pitchFamily="34" charset="0"/>
                <a:cs typeface="Arial" pitchFamily="34" charset="0"/>
              </a:rPr>
              <a:t>Deltacommissaris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73" r:id="rId12"/>
    <p:sldLayoutId id="2147483689" r:id="rId13"/>
  </p:sldLayoutIdLst>
  <p:hf sldNum="0" hdr="0" ftr="0"/>
  <p:txStyles>
    <p:titleStyle>
      <a:lvl1pPr algn="l" defTabSz="449263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CC003D"/>
        </a:buClr>
        <a:buSzPct val="100000"/>
        <a:buFont typeface="Verdana" pitchFamily="34" charset="0"/>
        <a:defRPr sz="2600">
          <a:solidFill>
            <a:srgbClr val="CC003D"/>
          </a:solidFill>
          <a:latin typeface="+mj-lt"/>
          <a:ea typeface="+mj-ea"/>
          <a:cs typeface="+mj-cs"/>
        </a:defRPr>
      </a:lvl1pPr>
      <a:lvl2pPr algn="l" defTabSz="449263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CC003D"/>
        </a:buClr>
        <a:buSzPct val="100000"/>
        <a:buFont typeface="Verdana" pitchFamily="34" charset="0"/>
        <a:defRPr sz="2600">
          <a:solidFill>
            <a:srgbClr val="CC003D"/>
          </a:solidFill>
          <a:latin typeface="Verdana" pitchFamily="34" charset="0"/>
          <a:ea typeface="MS Gothic" charset="0"/>
          <a:cs typeface="MS Gothic" charset="0"/>
        </a:defRPr>
      </a:lvl2pPr>
      <a:lvl3pPr algn="l" defTabSz="449263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CC003D"/>
        </a:buClr>
        <a:buSzPct val="100000"/>
        <a:buFont typeface="Verdana" pitchFamily="34" charset="0"/>
        <a:defRPr sz="2600">
          <a:solidFill>
            <a:srgbClr val="CC003D"/>
          </a:solidFill>
          <a:latin typeface="Verdana" pitchFamily="34" charset="0"/>
          <a:ea typeface="MS Gothic" charset="0"/>
          <a:cs typeface="MS Gothic" charset="0"/>
        </a:defRPr>
      </a:lvl3pPr>
      <a:lvl4pPr algn="l" defTabSz="449263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CC003D"/>
        </a:buClr>
        <a:buSzPct val="100000"/>
        <a:buFont typeface="Verdana" pitchFamily="34" charset="0"/>
        <a:defRPr sz="2600">
          <a:solidFill>
            <a:srgbClr val="CC003D"/>
          </a:solidFill>
          <a:latin typeface="Verdana" pitchFamily="34" charset="0"/>
          <a:ea typeface="MS Gothic" charset="0"/>
          <a:cs typeface="MS Gothic" charset="0"/>
        </a:defRPr>
      </a:lvl4pPr>
      <a:lvl5pPr algn="l" defTabSz="449263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CC003D"/>
        </a:buClr>
        <a:buSzPct val="100000"/>
        <a:buFont typeface="Verdana" pitchFamily="34" charset="0"/>
        <a:defRPr sz="2600">
          <a:solidFill>
            <a:srgbClr val="CC003D"/>
          </a:solidFill>
          <a:latin typeface="Verdana" pitchFamily="34" charset="0"/>
          <a:ea typeface="MS Gothic" charset="0"/>
          <a:cs typeface="MS Gothic" charset="0"/>
        </a:defRPr>
      </a:lvl5pPr>
      <a:lvl6pPr marL="457200" algn="l" defTabSz="449263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CC003D"/>
        </a:buClr>
        <a:buSzPct val="100000"/>
        <a:buFont typeface="Verdana" pitchFamily="34" charset="0"/>
        <a:defRPr sz="2600">
          <a:solidFill>
            <a:srgbClr val="CC003D"/>
          </a:solidFill>
          <a:latin typeface="Verdana" pitchFamily="34" charset="0"/>
          <a:ea typeface="MS Gothic" charset="0"/>
          <a:cs typeface="MS Gothic" charset="0"/>
        </a:defRPr>
      </a:lvl6pPr>
      <a:lvl7pPr marL="914400" algn="l" defTabSz="449263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CC003D"/>
        </a:buClr>
        <a:buSzPct val="100000"/>
        <a:buFont typeface="Verdana" pitchFamily="34" charset="0"/>
        <a:defRPr sz="2600">
          <a:solidFill>
            <a:srgbClr val="CC003D"/>
          </a:solidFill>
          <a:latin typeface="Verdana" pitchFamily="34" charset="0"/>
          <a:ea typeface="MS Gothic" charset="0"/>
          <a:cs typeface="MS Gothic" charset="0"/>
        </a:defRPr>
      </a:lvl7pPr>
      <a:lvl8pPr marL="1371600" algn="l" defTabSz="449263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CC003D"/>
        </a:buClr>
        <a:buSzPct val="100000"/>
        <a:buFont typeface="Verdana" pitchFamily="34" charset="0"/>
        <a:defRPr sz="2600">
          <a:solidFill>
            <a:srgbClr val="CC003D"/>
          </a:solidFill>
          <a:latin typeface="Verdana" pitchFamily="34" charset="0"/>
          <a:ea typeface="MS Gothic" charset="0"/>
          <a:cs typeface="MS Gothic" charset="0"/>
        </a:defRPr>
      </a:lvl8pPr>
      <a:lvl9pPr marL="1828800" algn="l" defTabSz="449263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CC003D"/>
        </a:buClr>
        <a:buSzPct val="100000"/>
        <a:buFont typeface="Verdana" pitchFamily="34" charset="0"/>
        <a:defRPr sz="2600">
          <a:solidFill>
            <a:srgbClr val="CC003D"/>
          </a:solidFill>
          <a:latin typeface="Verdana" pitchFamily="34" charset="0"/>
          <a:ea typeface="MS Gothic" charset="0"/>
          <a:cs typeface="MS Gothic" charset="0"/>
        </a:defRPr>
      </a:lvl9pPr>
    </p:titleStyle>
    <p:bodyStyle>
      <a:lvl1pPr marL="341313" indent="-341313" algn="l" defTabSz="449263" rtl="0" fontAlgn="base">
        <a:lnSpc>
          <a:spcPct val="101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Verdana" pitchFamily="34" charset="0"/>
        <a:buChar char="•"/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49263" rtl="0" fontAlgn="base">
        <a:lnSpc>
          <a:spcPct val="101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Verdana" pitchFamily="34" charset="0"/>
        <a:buChar char="–"/>
        <a:defRPr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lnSpc>
          <a:spcPct val="101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Verdana" pitchFamily="34" charset="0"/>
        <a:buChar char="•"/>
        <a:defRPr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lnSpc>
          <a:spcPct val="101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Verdana" pitchFamily="34" charset="0"/>
        <a:buChar char="–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lnSpc>
          <a:spcPct val="101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Verdana" pitchFamily="34" charset="0"/>
        <a:buChar char="»"/>
        <a:defRPr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lnSpc>
          <a:spcPct val="101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Verdana" pitchFamily="34" charset="0"/>
        <a:buChar char="»"/>
        <a:defRPr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lnSpc>
          <a:spcPct val="101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Verdana" pitchFamily="34" charset="0"/>
        <a:buChar char="»"/>
        <a:defRPr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lnSpc>
          <a:spcPct val="101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Verdana" pitchFamily="34" charset="0"/>
        <a:buChar char="»"/>
        <a:defRPr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lnSpc>
          <a:spcPct val="101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Verdana" pitchFamily="34" charset="0"/>
        <a:buChar char="»"/>
        <a:defRPr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562475" y="0"/>
            <a:ext cx="4581525" cy="6858000"/>
          </a:xfrm>
          <a:prstGeom prst="rect">
            <a:avLst/>
          </a:prstGeom>
          <a:solidFill>
            <a:srgbClr val="046F9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7138" y="2713038"/>
            <a:ext cx="3597275" cy="1187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 om de opmaak van de titeltekst te bewerken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7138" y="6515100"/>
            <a:ext cx="3930650" cy="207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buClr>
                <a:srgbClr val="FFFFFF"/>
              </a:buClr>
              <a:buFont typeface="Verdana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000">
                <a:solidFill>
                  <a:srgbClr val="FFFFFF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nl-NL" smtClean="0"/>
              <a:t>15 July 2013</a:t>
            </a:r>
            <a:endParaRPr lang="en-GB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29713" cy="2000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 om de opmaak van de overzichtstekst te bewerken</a:t>
            </a:r>
          </a:p>
          <a:p>
            <a:pPr lvl="1"/>
            <a:r>
              <a:rPr lang="en-GB" smtClean="0"/>
              <a:t>Tweede overzichtsniveau</a:t>
            </a:r>
          </a:p>
          <a:p>
            <a:pPr lvl="2"/>
            <a:r>
              <a:rPr lang="en-GB" smtClean="0"/>
              <a:t>Derde overzichtsniveau</a:t>
            </a:r>
          </a:p>
          <a:p>
            <a:pPr lvl="3"/>
            <a:r>
              <a:rPr lang="en-GB" smtClean="0"/>
              <a:t>Vierde overzichtsniveau</a:t>
            </a:r>
          </a:p>
          <a:p>
            <a:pPr lvl="4"/>
            <a:r>
              <a:rPr lang="en-GB" smtClean="0"/>
              <a:t>Vijfde overzichtsniveau</a:t>
            </a:r>
          </a:p>
          <a:p>
            <a:pPr lvl="4"/>
            <a:r>
              <a:rPr lang="en-GB" smtClean="0"/>
              <a:t>Zesde overzichtsniveau</a:t>
            </a:r>
          </a:p>
          <a:p>
            <a:pPr lvl="4"/>
            <a:r>
              <a:rPr lang="en-GB" smtClean="0"/>
              <a:t>Zevende overzichtsniveau</a:t>
            </a:r>
          </a:p>
          <a:p>
            <a:pPr lvl="4"/>
            <a:r>
              <a:rPr lang="en-GB" smtClean="0"/>
              <a:t>Achtste overzichtsniveau</a:t>
            </a:r>
          </a:p>
          <a:p>
            <a:pPr lvl="4"/>
            <a:r>
              <a:rPr lang="en-GB" smtClean="0"/>
              <a:t>Negende overzichtsniveau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/>
  <p:txStyles>
    <p:titleStyle>
      <a:lvl1pPr algn="l" defTabSz="449263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CC003D"/>
        </a:buClr>
        <a:buSzPct val="100000"/>
        <a:buFont typeface="Verdana" pitchFamily="34" charset="0"/>
        <a:defRPr sz="2600">
          <a:solidFill>
            <a:srgbClr val="CC003D"/>
          </a:solidFill>
          <a:latin typeface="+mj-lt"/>
          <a:ea typeface="+mj-ea"/>
          <a:cs typeface="+mj-cs"/>
        </a:defRPr>
      </a:lvl1pPr>
      <a:lvl2pPr algn="l" defTabSz="449263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CC003D"/>
        </a:buClr>
        <a:buSzPct val="100000"/>
        <a:buFont typeface="Verdana" pitchFamily="34" charset="0"/>
        <a:defRPr sz="2600">
          <a:solidFill>
            <a:srgbClr val="CC003D"/>
          </a:solidFill>
          <a:latin typeface="Verdana" pitchFamily="34" charset="0"/>
          <a:ea typeface="MS Gothic" charset="0"/>
          <a:cs typeface="MS Gothic" charset="0"/>
        </a:defRPr>
      </a:lvl2pPr>
      <a:lvl3pPr algn="l" defTabSz="449263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CC003D"/>
        </a:buClr>
        <a:buSzPct val="100000"/>
        <a:buFont typeface="Verdana" pitchFamily="34" charset="0"/>
        <a:defRPr sz="2600">
          <a:solidFill>
            <a:srgbClr val="CC003D"/>
          </a:solidFill>
          <a:latin typeface="Verdana" pitchFamily="34" charset="0"/>
          <a:ea typeface="MS Gothic" charset="0"/>
          <a:cs typeface="MS Gothic" charset="0"/>
        </a:defRPr>
      </a:lvl3pPr>
      <a:lvl4pPr algn="l" defTabSz="449263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CC003D"/>
        </a:buClr>
        <a:buSzPct val="100000"/>
        <a:buFont typeface="Verdana" pitchFamily="34" charset="0"/>
        <a:defRPr sz="2600">
          <a:solidFill>
            <a:srgbClr val="CC003D"/>
          </a:solidFill>
          <a:latin typeface="Verdana" pitchFamily="34" charset="0"/>
          <a:ea typeface="MS Gothic" charset="0"/>
          <a:cs typeface="MS Gothic" charset="0"/>
        </a:defRPr>
      </a:lvl4pPr>
      <a:lvl5pPr algn="l" defTabSz="449263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CC003D"/>
        </a:buClr>
        <a:buSzPct val="100000"/>
        <a:buFont typeface="Verdana" pitchFamily="34" charset="0"/>
        <a:defRPr sz="2600">
          <a:solidFill>
            <a:srgbClr val="CC003D"/>
          </a:solidFill>
          <a:latin typeface="Verdana" pitchFamily="34" charset="0"/>
          <a:ea typeface="MS Gothic" charset="0"/>
          <a:cs typeface="MS Gothic" charset="0"/>
        </a:defRPr>
      </a:lvl5pPr>
      <a:lvl6pPr marL="457200" algn="l" defTabSz="449263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CC003D"/>
        </a:buClr>
        <a:buSzPct val="100000"/>
        <a:buFont typeface="Verdana" pitchFamily="34" charset="0"/>
        <a:defRPr sz="2600">
          <a:solidFill>
            <a:srgbClr val="CC003D"/>
          </a:solidFill>
          <a:latin typeface="Verdana" pitchFamily="34" charset="0"/>
          <a:ea typeface="MS Gothic" charset="0"/>
          <a:cs typeface="MS Gothic" charset="0"/>
        </a:defRPr>
      </a:lvl6pPr>
      <a:lvl7pPr marL="914400" algn="l" defTabSz="449263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CC003D"/>
        </a:buClr>
        <a:buSzPct val="100000"/>
        <a:buFont typeface="Verdana" pitchFamily="34" charset="0"/>
        <a:defRPr sz="2600">
          <a:solidFill>
            <a:srgbClr val="CC003D"/>
          </a:solidFill>
          <a:latin typeface="Verdana" pitchFamily="34" charset="0"/>
          <a:ea typeface="MS Gothic" charset="0"/>
          <a:cs typeface="MS Gothic" charset="0"/>
        </a:defRPr>
      </a:lvl7pPr>
      <a:lvl8pPr marL="1371600" algn="l" defTabSz="449263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CC003D"/>
        </a:buClr>
        <a:buSzPct val="100000"/>
        <a:buFont typeface="Verdana" pitchFamily="34" charset="0"/>
        <a:defRPr sz="2600">
          <a:solidFill>
            <a:srgbClr val="CC003D"/>
          </a:solidFill>
          <a:latin typeface="Verdana" pitchFamily="34" charset="0"/>
          <a:ea typeface="MS Gothic" charset="0"/>
          <a:cs typeface="MS Gothic" charset="0"/>
        </a:defRPr>
      </a:lvl8pPr>
      <a:lvl9pPr marL="1828800" algn="l" defTabSz="449263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CC003D"/>
        </a:buClr>
        <a:buSzPct val="100000"/>
        <a:buFont typeface="Verdana" pitchFamily="34" charset="0"/>
        <a:defRPr sz="2600">
          <a:solidFill>
            <a:srgbClr val="CC003D"/>
          </a:solidFill>
          <a:latin typeface="Verdana" pitchFamily="34" charset="0"/>
          <a:ea typeface="MS Gothic" charset="0"/>
          <a:cs typeface="MS Gothic" charset="0"/>
        </a:defRPr>
      </a:lvl9pPr>
    </p:titleStyle>
    <p:bodyStyle>
      <a:lvl1pPr marL="341313" indent="-341313" algn="l" defTabSz="449263" rtl="0" fontAlgn="base">
        <a:lnSpc>
          <a:spcPct val="101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Verdana" pitchFamily="34" charset="0"/>
        <a:buChar char="•"/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49263" rtl="0" fontAlgn="base">
        <a:lnSpc>
          <a:spcPct val="101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Verdana" pitchFamily="34" charset="0"/>
        <a:buChar char="–"/>
        <a:defRPr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lnSpc>
          <a:spcPct val="101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Verdana" pitchFamily="34" charset="0"/>
        <a:buChar char="•"/>
        <a:defRPr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lnSpc>
          <a:spcPct val="101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Verdana" pitchFamily="34" charset="0"/>
        <a:buChar char="–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lnSpc>
          <a:spcPct val="101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Verdana" pitchFamily="34" charset="0"/>
        <a:buChar char="»"/>
        <a:defRPr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lnSpc>
          <a:spcPct val="101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Verdana" pitchFamily="34" charset="0"/>
        <a:buChar char="»"/>
        <a:defRPr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lnSpc>
          <a:spcPct val="101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Verdana" pitchFamily="34" charset="0"/>
        <a:buChar char="»"/>
        <a:defRPr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lnSpc>
          <a:spcPct val="101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Verdana" pitchFamily="34" charset="0"/>
        <a:buChar char="»"/>
        <a:defRPr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lnSpc>
          <a:spcPct val="101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Verdana" pitchFamily="34" charset="0"/>
        <a:buChar char="»"/>
        <a:defRPr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Relationship Id="rId3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Relationship Id="rId3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 bwMode="auto">
          <a:xfrm>
            <a:off x="4248472" y="-27384"/>
            <a:ext cx="4932040" cy="7029400"/>
          </a:xfrm>
          <a:prstGeom prst="rect">
            <a:avLst/>
          </a:prstGeom>
          <a:solidFill>
            <a:srgbClr val="33699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0" y="1752476"/>
            <a:ext cx="4427537" cy="1460500"/>
          </a:xfrm>
        </p:spPr>
        <p:txBody>
          <a:bodyPr/>
          <a:lstStyle/>
          <a:p>
            <a:pPr algn="ctr"/>
            <a:r>
              <a:rPr lang="nl-NL" altLang="en-US" b="1" dirty="0" smtClean="0"/>
              <a:t/>
            </a:r>
            <a:br>
              <a:rPr lang="nl-NL" altLang="en-US" b="1" dirty="0" smtClean="0"/>
            </a:br>
            <a:r>
              <a:rPr lang="nl-NL" altLang="en-US" b="1" dirty="0" smtClean="0"/>
              <a:t/>
            </a:r>
            <a:br>
              <a:rPr lang="nl-NL" altLang="en-US" b="1" dirty="0" smtClean="0"/>
            </a:br>
            <a:r>
              <a:rPr lang="en-US" altLang="en-US" sz="2400" b="1" noProof="0" dirty="0" smtClean="0">
                <a:solidFill>
                  <a:schemeClr val="bg1"/>
                </a:solidFill>
              </a:rPr>
              <a:t/>
            </a:r>
            <a:br>
              <a:rPr lang="en-US" altLang="en-US" sz="2400" b="1" noProof="0" dirty="0" smtClean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>FLOOD RESILIENCE </a:t>
            </a:r>
            <a:r>
              <a:rPr lang="en-US" sz="2400" b="1" dirty="0">
                <a:solidFill>
                  <a:schemeClr val="bg1"/>
                </a:solidFill>
              </a:rPr>
              <a:t>HOLLANDSE </a:t>
            </a:r>
            <a:r>
              <a:rPr lang="en-US" sz="2400" b="1" dirty="0" smtClean="0">
                <a:solidFill>
                  <a:schemeClr val="bg1"/>
                </a:solidFill>
              </a:rPr>
              <a:t>IJSSEL</a:t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/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>!</a:t>
            </a:r>
            <a:endParaRPr lang="en-US" altLang="en-US" sz="2400" b="1" dirty="0">
              <a:solidFill>
                <a:schemeClr val="bg1"/>
              </a:solidFill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4715967" y="5286165"/>
            <a:ext cx="3384425" cy="1671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nl-NL" sz="1800" b="1" dirty="0" smtClean="0">
                <a:latin typeface="+mj-lt"/>
                <a:ea typeface="MS PGothic" pitchFamily="34" charset="-128"/>
                <a:cs typeface="+mj-cs"/>
              </a:rPr>
              <a:t>Marco Weijland, Waterboard HHSK</a:t>
            </a:r>
          </a:p>
          <a:p>
            <a:pPr>
              <a:defRPr/>
            </a:pPr>
            <a:r>
              <a:rPr lang="nl-NL" sz="1800" b="1" dirty="0" smtClean="0">
                <a:latin typeface="+mj-lt"/>
                <a:ea typeface="MS PGothic" pitchFamily="34" charset="-128"/>
                <a:cs typeface="+mj-cs"/>
              </a:rPr>
              <a:t> </a:t>
            </a:r>
          </a:p>
          <a:p>
            <a:pPr>
              <a:defRPr/>
            </a:pPr>
            <a:r>
              <a:rPr lang="nl-NL" sz="1800" b="1" dirty="0" smtClean="0">
                <a:latin typeface="+mj-lt"/>
                <a:ea typeface="MS PGothic" pitchFamily="34" charset="-128"/>
                <a:cs typeface="+mj-cs"/>
              </a:rPr>
              <a:t>Ina Konterman</a:t>
            </a:r>
          </a:p>
          <a:p>
            <a:pPr>
              <a:defRPr/>
            </a:pPr>
            <a:r>
              <a:rPr lang="nl-NL" sz="1800" b="1" dirty="0" smtClean="0">
                <a:latin typeface="+mj-lt"/>
                <a:ea typeface="MS PGothic" pitchFamily="34" charset="-128"/>
                <a:cs typeface="+mj-cs"/>
              </a:rPr>
              <a:t>Rijkswaterstaat </a:t>
            </a:r>
            <a:endParaRPr lang="nl-NL" sz="1800" b="1" dirty="0">
              <a:solidFill>
                <a:schemeClr val="bg1"/>
              </a:solidFill>
              <a:latin typeface="+mj-lt"/>
              <a:ea typeface="MS PGothic" pitchFamily="34" charset="-128"/>
              <a:cs typeface="+mj-cs"/>
            </a:endParaRPr>
          </a:p>
          <a:p>
            <a:pPr>
              <a:defRPr/>
            </a:pPr>
            <a:endParaRPr lang="nl-NL" sz="1800" b="1" dirty="0" smtClean="0">
              <a:latin typeface="+mj-lt"/>
              <a:ea typeface="MS PGothic" pitchFamily="34" charset="-128"/>
              <a:cs typeface="+mj-cs"/>
            </a:endParaRPr>
          </a:p>
        </p:txBody>
      </p:sp>
      <p:pic>
        <p:nvPicPr>
          <p:cNvPr id="8" name="Picture 2" descr="Afbeeldingsresultaat voor hollandsche ijsselkeri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97" t="2230" r="32160"/>
          <a:stretch/>
        </p:blipFill>
        <p:spPr bwMode="auto">
          <a:xfrm>
            <a:off x="-168442" y="-459432"/>
            <a:ext cx="4644189" cy="741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359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 bwMode="auto">
          <a:xfrm>
            <a:off x="323528" y="1228690"/>
            <a:ext cx="8402400" cy="4001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+mj-lt"/>
                <a:ea typeface="+mj-ea"/>
                <a:cs typeface="+mj-cs"/>
              </a:defRPr>
            </a:lvl1pPr>
            <a:lvl2pPr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2pPr>
            <a:lvl3pPr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3pPr>
            <a:lvl4pPr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4pPr>
            <a:lvl5pPr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5pPr>
            <a:lvl6pPr marL="457200"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6pPr>
            <a:lvl7pPr marL="914400"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7pPr>
            <a:lvl8pPr marL="1371600"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8pPr>
            <a:lvl9pPr marL="1828800"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9pPr>
          </a:lstStyle>
          <a:p>
            <a:r>
              <a:rPr lang="nl-NL" sz="2400" b="1" kern="0" dirty="0" smtClean="0">
                <a:solidFill>
                  <a:srgbClr val="C00000"/>
                </a:solidFill>
              </a:rPr>
              <a:t>Three new </a:t>
            </a:r>
            <a:r>
              <a:rPr lang="nl-NL" sz="2400" b="1" kern="0" dirty="0" err="1" smtClean="0">
                <a:solidFill>
                  <a:srgbClr val="C00000"/>
                </a:solidFill>
              </a:rPr>
              <a:t>measures</a:t>
            </a:r>
            <a:r>
              <a:rPr lang="nl-NL" sz="2400" b="1" kern="0" dirty="0" smtClean="0">
                <a:solidFill>
                  <a:srgbClr val="C00000"/>
                </a:solidFill>
              </a:rPr>
              <a:t> are </a:t>
            </a:r>
            <a:r>
              <a:rPr lang="nl-NL" sz="2400" b="1" kern="0" dirty="0" err="1" smtClean="0">
                <a:solidFill>
                  <a:srgbClr val="C00000"/>
                </a:solidFill>
              </a:rPr>
              <a:t>studied</a:t>
            </a:r>
            <a:r>
              <a:rPr lang="nl-NL" sz="2400" b="1" kern="0" dirty="0" smtClean="0">
                <a:solidFill>
                  <a:srgbClr val="C00000"/>
                </a:solidFill>
              </a:rPr>
              <a:t> </a:t>
            </a:r>
            <a:r>
              <a:rPr lang="nl-NL" sz="2400" b="1" kern="0" dirty="0" err="1" smtClean="0">
                <a:solidFill>
                  <a:srgbClr val="C00000"/>
                </a:solidFill>
              </a:rPr>
              <a:t>beside</a:t>
            </a:r>
            <a:r>
              <a:rPr lang="nl-NL" sz="2400" b="1" kern="0" dirty="0" smtClean="0">
                <a:solidFill>
                  <a:srgbClr val="C00000"/>
                </a:solidFill>
              </a:rPr>
              <a:t> </a:t>
            </a:r>
            <a:r>
              <a:rPr lang="nl-NL" sz="2400" b="1" kern="0" dirty="0" err="1" smtClean="0">
                <a:solidFill>
                  <a:srgbClr val="C00000"/>
                </a:solidFill>
              </a:rPr>
              <a:t>dikes</a:t>
            </a:r>
            <a:endParaRPr lang="en-US" sz="2400" b="1" kern="0" dirty="0">
              <a:solidFill>
                <a:srgbClr val="C00000"/>
              </a:solidFill>
            </a:endParaRPr>
          </a:p>
        </p:txBody>
      </p:sp>
      <p:sp>
        <p:nvSpPr>
          <p:cNvPr id="7" name="Tijdelijke aanduiding voor tekst 2"/>
          <p:cNvSpPr>
            <a:spLocks noGrp="1"/>
          </p:cNvSpPr>
          <p:nvPr>
            <p:ph type="body" sz="quarter" idx="11"/>
          </p:nvPr>
        </p:nvSpPr>
        <p:spPr>
          <a:xfrm>
            <a:off x="468312" y="1953296"/>
            <a:ext cx="8496175" cy="4140000"/>
          </a:xfrm>
          <a:ln>
            <a:noFill/>
          </a:ln>
        </p:spPr>
        <p:txBody>
          <a:bodyPr/>
          <a:lstStyle/>
          <a:p>
            <a:pPr marL="342900" indent="-342900">
              <a:buAutoNum type="arabicPeriod" startAt="2"/>
              <a:tabLst>
                <a:tab pos="361950" algn="l"/>
              </a:tabLst>
            </a:pPr>
            <a:r>
              <a:rPr lang="en-US" b="1" noProof="0" dirty="0" smtClean="0"/>
              <a:t>Closing the barrier at low tide at the point of reversing current 	instead of just before high water</a:t>
            </a:r>
          </a:p>
          <a:p>
            <a:pPr marL="0" indent="0">
              <a:buNone/>
              <a:tabLst>
                <a:tab pos="361950" algn="l"/>
              </a:tabLst>
            </a:pPr>
            <a:r>
              <a:rPr lang="nl-NL" noProof="0" dirty="0" err="1" smtClean="0"/>
              <a:t>Measure</a:t>
            </a:r>
            <a:r>
              <a:rPr lang="nl-NL" noProof="0" dirty="0" smtClean="0"/>
              <a:t> is </a:t>
            </a:r>
            <a:r>
              <a:rPr lang="nl-NL" noProof="0" dirty="0" err="1" smtClean="0"/>
              <a:t>very</a:t>
            </a:r>
            <a:r>
              <a:rPr lang="nl-NL" noProof="0" dirty="0" smtClean="0"/>
              <a:t> </a:t>
            </a:r>
            <a:r>
              <a:rPr lang="nl-NL" noProof="0" dirty="0" err="1" smtClean="0"/>
              <a:t>effective</a:t>
            </a:r>
            <a:r>
              <a:rPr lang="nl-NL" noProof="0" dirty="0" smtClean="0"/>
              <a:t>, </a:t>
            </a:r>
            <a:r>
              <a:rPr lang="nl-NL" noProof="0" dirty="0" err="1" smtClean="0"/>
              <a:t>little</a:t>
            </a:r>
            <a:r>
              <a:rPr lang="nl-NL" noProof="0" dirty="0" smtClean="0"/>
              <a:t> </a:t>
            </a:r>
            <a:r>
              <a:rPr lang="nl-NL" noProof="0" dirty="0" err="1" smtClean="0"/>
              <a:t>negative</a:t>
            </a:r>
            <a:r>
              <a:rPr lang="nl-NL" noProof="0" dirty="0" smtClean="0"/>
              <a:t> impact on </a:t>
            </a:r>
            <a:r>
              <a:rPr lang="nl-NL" noProof="0" dirty="0" err="1" smtClean="0"/>
              <a:t>shipping</a:t>
            </a:r>
            <a:r>
              <a:rPr lang="nl-NL" dirty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road</a:t>
            </a:r>
            <a:r>
              <a:rPr lang="nl-NL" dirty="0" smtClean="0"/>
              <a:t> traffic</a:t>
            </a:r>
            <a:endParaRPr lang="en-US" noProof="0" dirty="0" smtClean="0"/>
          </a:p>
          <a:p>
            <a:pPr marL="0" indent="0">
              <a:buNone/>
            </a:pPr>
            <a:endParaRPr lang="en-US" noProof="0" dirty="0" smtClean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578" y="2924944"/>
            <a:ext cx="6402798" cy="443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066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 bwMode="auto">
          <a:xfrm>
            <a:off x="323528" y="1228690"/>
            <a:ext cx="8402400" cy="4001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+mj-lt"/>
                <a:ea typeface="+mj-ea"/>
                <a:cs typeface="+mj-cs"/>
              </a:defRPr>
            </a:lvl1pPr>
            <a:lvl2pPr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2pPr>
            <a:lvl3pPr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3pPr>
            <a:lvl4pPr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4pPr>
            <a:lvl5pPr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5pPr>
            <a:lvl6pPr marL="457200"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6pPr>
            <a:lvl7pPr marL="914400"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7pPr>
            <a:lvl8pPr marL="1371600"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8pPr>
            <a:lvl9pPr marL="1828800"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9pPr>
          </a:lstStyle>
          <a:p>
            <a:r>
              <a:rPr lang="nl-NL" sz="2400" b="1" kern="0" dirty="0" smtClean="0">
                <a:solidFill>
                  <a:srgbClr val="C00000"/>
                </a:solidFill>
              </a:rPr>
              <a:t>Three new </a:t>
            </a:r>
            <a:r>
              <a:rPr lang="nl-NL" sz="2400" b="1" kern="0" dirty="0" err="1" smtClean="0">
                <a:solidFill>
                  <a:srgbClr val="C00000"/>
                </a:solidFill>
              </a:rPr>
              <a:t>measures</a:t>
            </a:r>
            <a:r>
              <a:rPr lang="nl-NL" sz="2400" b="1" kern="0" dirty="0" smtClean="0">
                <a:solidFill>
                  <a:srgbClr val="C00000"/>
                </a:solidFill>
              </a:rPr>
              <a:t> are </a:t>
            </a:r>
            <a:r>
              <a:rPr lang="nl-NL" sz="2400" b="1" kern="0" dirty="0" err="1" smtClean="0">
                <a:solidFill>
                  <a:srgbClr val="C00000"/>
                </a:solidFill>
              </a:rPr>
              <a:t>studied</a:t>
            </a:r>
            <a:r>
              <a:rPr lang="nl-NL" sz="2400" b="1" kern="0" dirty="0" smtClean="0">
                <a:solidFill>
                  <a:srgbClr val="C00000"/>
                </a:solidFill>
              </a:rPr>
              <a:t> </a:t>
            </a:r>
            <a:r>
              <a:rPr lang="nl-NL" sz="2400" b="1" kern="0" dirty="0" err="1" smtClean="0">
                <a:solidFill>
                  <a:srgbClr val="C00000"/>
                </a:solidFill>
              </a:rPr>
              <a:t>besides</a:t>
            </a:r>
            <a:r>
              <a:rPr lang="nl-NL" sz="2400" b="1" kern="0" dirty="0" smtClean="0">
                <a:solidFill>
                  <a:srgbClr val="C00000"/>
                </a:solidFill>
              </a:rPr>
              <a:t> </a:t>
            </a:r>
            <a:r>
              <a:rPr lang="nl-NL" sz="2400" b="1" kern="0" dirty="0" err="1" smtClean="0">
                <a:solidFill>
                  <a:srgbClr val="C00000"/>
                </a:solidFill>
              </a:rPr>
              <a:t>dikes</a:t>
            </a:r>
            <a:endParaRPr lang="en-US" sz="2400" b="1" kern="0" dirty="0">
              <a:solidFill>
                <a:srgbClr val="C00000"/>
              </a:solidFill>
            </a:endParaRPr>
          </a:p>
        </p:txBody>
      </p:sp>
      <p:sp>
        <p:nvSpPr>
          <p:cNvPr id="7" name="Tijdelijke aanduiding voor tekst 2"/>
          <p:cNvSpPr>
            <a:spLocks noGrp="1"/>
          </p:cNvSpPr>
          <p:nvPr>
            <p:ph type="body" sz="quarter" idx="11"/>
          </p:nvPr>
        </p:nvSpPr>
        <p:spPr>
          <a:xfrm>
            <a:off x="468312" y="1953296"/>
            <a:ext cx="8496175" cy="4140000"/>
          </a:xfrm>
          <a:ln>
            <a:noFill/>
          </a:ln>
        </p:spPr>
        <p:txBody>
          <a:bodyPr/>
          <a:lstStyle/>
          <a:p>
            <a:pPr marL="361950" indent="-361950">
              <a:buNone/>
              <a:tabLst>
                <a:tab pos="361950" algn="l"/>
              </a:tabLst>
            </a:pPr>
            <a:r>
              <a:rPr lang="en-US" b="1" noProof="0" dirty="0" smtClean="0"/>
              <a:t>3.	Limit the volume of water that enters the Hollandsche IJssel from the regional system as much as possible during critical conditions</a:t>
            </a:r>
          </a:p>
          <a:p>
            <a:pPr marL="0" indent="0">
              <a:buNone/>
            </a:pPr>
            <a:endParaRPr lang="en-US" noProof="0" dirty="0" smtClean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200384"/>
            <a:ext cx="6827912" cy="454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573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 bwMode="auto">
          <a:xfrm>
            <a:off x="323528" y="1228690"/>
            <a:ext cx="8402400" cy="4001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+mj-lt"/>
                <a:ea typeface="+mj-ea"/>
                <a:cs typeface="+mj-cs"/>
              </a:defRPr>
            </a:lvl1pPr>
            <a:lvl2pPr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2pPr>
            <a:lvl3pPr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3pPr>
            <a:lvl4pPr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4pPr>
            <a:lvl5pPr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5pPr>
            <a:lvl6pPr marL="457200"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6pPr>
            <a:lvl7pPr marL="914400"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7pPr>
            <a:lvl8pPr marL="1371600"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8pPr>
            <a:lvl9pPr marL="1828800"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9pPr>
          </a:lstStyle>
          <a:p>
            <a:r>
              <a:rPr lang="nl-NL" sz="2400" b="1" kern="0" dirty="0" smtClean="0">
                <a:solidFill>
                  <a:srgbClr val="C00000"/>
                </a:solidFill>
              </a:rPr>
              <a:t>Impact of these </a:t>
            </a:r>
            <a:r>
              <a:rPr lang="nl-NL" sz="2400" b="1" kern="0" dirty="0" err="1" smtClean="0">
                <a:solidFill>
                  <a:srgbClr val="C00000"/>
                </a:solidFill>
              </a:rPr>
              <a:t>measures</a:t>
            </a:r>
            <a:r>
              <a:rPr lang="nl-NL" sz="2400" b="1" kern="0" dirty="0" smtClean="0">
                <a:solidFill>
                  <a:srgbClr val="C00000"/>
                </a:solidFill>
              </a:rPr>
              <a:t> on </a:t>
            </a:r>
            <a:r>
              <a:rPr lang="nl-NL" sz="2400" b="1" kern="0" dirty="0" err="1" smtClean="0">
                <a:solidFill>
                  <a:srgbClr val="C00000"/>
                </a:solidFill>
              </a:rPr>
              <a:t>the</a:t>
            </a:r>
            <a:r>
              <a:rPr lang="nl-NL" sz="2400" b="1" kern="0" dirty="0" smtClean="0">
                <a:solidFill>
                  <a:srgbClr val="C00000"/>
                </a:solidFill>
              </a:rPr>
              <a:t> waterlevel</a:t>
            </a:r>
            <a:endParaRPr lang="nl-NL" sz="2400" b="1" i="1" dirty="0"/>
          </a:p>
        </p:txBody>
      </p:sp>
      <p:sp>
        <p:nvSpPr>
          <p:cNvPr id="7" name="Tijdelijke aanduiding voor tekst 2"/>
          <p:cNvSpPr>
            <a:spLocks noGrp="1"/>
          </p:cNvSpPr>
          <p:nvPr>
            <p:ph type="body" sz="quarter" idx="11"/>
          </p:nvPr>
        </p:nvSpPr>
        <p:spPr>
          <a:xfrm>
            <a:off x="468312" y="1953296"/>
            <a:ext cx="8496175" cy="4140000"/>
          </a:xfrm>
          <a:ln>
            <a:noFill/>
          </a:ln>
        </p:spPr>
        <p:txBody>
          <a:bodyPr/>
          <a:lstStyle/>
          <a:p>
            <a:pPr>
              <a:tabLst>
                <a:tab pos="361950" algn="l"/>
              </a:tabLst>
            </a:pPr>
            <a:r>
              <a:rPr lang="en-US" noProof="0" dirty="0" smtClean="0"/>
              <a:t>Reproduction of results with a hydraulic model</a:t>
            </a:r>
            <a:endParaRPr lang="en-US" b="1" noProof="0" dirty="0" smtClean="0"/>
          </a:p>
          <a:p>
            <a:pPr marL="0" indent="0">
              <a:buNone/>
              <a:tabLst>
                <a:tab pos="361950" algn="l"/>
              </a:tabLst>
            </a:pPr>
            <a:endParaRPr lang="en-US" noProof="0" dirty="0" smtClean="0"/>
          </a:p>
          <a:p>
            <a:pPr marL="0" indent="0">
              <a:buNone/>
            </a:pPr>
            <a:endParaRPr lang="en-US" noProof="0" dirty="0" smtClean="0"/>
          </a:p>
          <a:p>
            <a:pPr marL="0" indent="0">
              <a:buNone/>
            </a:pPr>
            <a:endParaRPr lang="en-US" noProof="0" dirty="0" smtClean="0"/>
          </a:p>
          <a:p>
            <a:pPr marL="0" indent="0">
              <a:buNone/>
            </a:pPr>
            <a:endParaRPr lang="en-US" noProof="0" dirty="0" smtClean="0"/>
          </a:p>
        </p:txBody>
      </p:sp>
      <p:pic>
        <p:nvPicPr>
          <p:cNvPr id="1026" name="Picture 2" descr="C:\Users\kontermani\AppData\Local\Microsoft\Windows\Temporary Internet Files\Content.IE5\CPAB3XD6\image00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88" y="2348880"/>
            <a:ext cx="6588732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868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2"/>
          <p:cNvSpPr>
            <a:spLocks noGrp="1"/>
          </p:cNvSpPr>
          <p:nvPr>
            <p:ph type="body" sz="quarter" idx="11"/>
          </p:nvPr>
        </p:nvSpPr>
        <p:spPr>
          <a:xfrm>
            <a:off x="468312" y="1953296"/>
            <a:ext cx="8496175" cy="4140000"/>
          </a:xfrm>
          <a:ln>
            <a:noFill/>
          </a:ln>
        </p:spPr>
        <p:txBody>
          <a:bodyPr/>
          <a:lstStyle/>
          <a:p>
            <a:pPr marL="0" indent="0">
              <a:buNone/>
              <a:tabLst>
                <a:tab pos="361950" algn="l"/>
              </a:tabLst>
            </a:pPr>
            <a:r>
              <a:rPr lang="en-US" b="1" noProof="0" dirty="0" smtClean="0"/>
              <a:t>First cost indications, effects will be further qualified/quantified</a:t>
            </a:r>
          </a:p>
          <a:p>
            <a:pPr marL="0" indent="0">
              <a:buNone/>
              <a:tabLst>
                <a:tab pos="361950" algn="l"/>
              </a:tabLst>
            </a:pPr>
            <a:endParaRPr lang="en-US" b="1" noProof="0" dirty="0" smtClean="0"/>
          </a:p>
          <a:p>
            <a:pPr marL="0" indent="0">
              <a:buNone/>
              <a:tabLst>
                <a:tab pos="361950" algn="l"/>
              </a:tabLst>
            </a:pPr>
            <a:endParaRPr lang="en-US" noProof="0" dirty="0" smtClean="0"/>
          </a:p>
          <a:p>
            <a:pPr marL="0" indent="0">
              <a:buNone/>
            </a:pPr>
            <a:endParaRPr lang="en-US" noProof="0" dirty="0" smtClean="0"/>
          </a:p>
          <a:p>
            <a:pPr marL="0" indent="0">
              <a:buNone/>
            </a:pPr>
            <a:endParaRPr lang="en-US" noProof="0" dirty="0" smtClean="0"/>
          </a:p>
          <a:p>
            <a:pPr marL="0" indent="0">
              <a:buNone/>
            </a:pPr>
            <a:endParaRPr lang="en-US" noProof="0" dirty="0" smtClean="0"/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323528" y="1196752"/>
            <a:ext cx="8402400" cy="4001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+mj-lt"/>
                <a:ea typeface="+mj-ea"/>
                <a:cs typeface="+mj-cs"/>
              </a:defRPr>
            </a:lvl1pPr>
            <a:lvl2pPr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2pPr>
            <a:lvl3pPr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3pPr>
            <a:lvl4pPr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4pPr>
            <a:lvl5pPr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5pPr>
            <a:lvl6pPr marL="457200"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6pPr>
            <a:lvl7pPr marL="914400"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7pPr>
            <a:lvl8pPr marL="1371600"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8pPr>
            <a:lvl9pPr marL="1828800"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9pPr>
          </a:lstStyle>
          <a:p>
            <a:r>
              <a:rPr lang="nl-NL" sz="2400" b="1" kern="0" dirty="0" smtClean="0">
                <a:solidFill>
                  <a:srgbClr val="C00000"/>
                </a:solidFill>
              </a:rPr>
              <a:t>3. </a:t>
            </a:r>
            <a:r>
              <a:rPr lang="nl-NL" sz="2400" b="1" kern="0" dirty="0" err="1" smtClean="0">
                <a:solidFill>
                  <a:srgbClr val="C00000"/>
                </a:solidFill>
              </a:rPr>
              <a:t>Study</a:t>
            </a:r>
            <a:r>
              <a:rPr lang="nl-NL" sz="2400" b="1" kern="0" dirty="0" smtClean="0">
                <a:solidFill>
                  <a:srgbClr val="C00000"/>
                </a:solidFill>
              </a:rPr>
              <a:t> </a:t>
            </a:r>
            <a:r>
              <a:rPr lang="nl-NL" sz="2400" b="1" kern="0" dirty="0" err="1" smtClean="0">
                <a:solidFill>
                  <a:srgbClr val="C00000"/>
                </a:solidFill>
              </a:rPr>
              <a:t>costs</a:t>
            </a:r>
            <a:r>
              <a:rPr lang="nl-NL" sz="2400" b="1" kern="0" dirty="0" smtClean="0">
                <a:solidFill>
                  <a:srgbClr val="C00000"/>
                </a:solidFill>
              </a:rPr>
              <a:t> </a:t>
            </a:r>
            <a:r>
              <a:rPr lang="nl-NL" sz="2400" b="1" kern="0" dirty="0" err="1" smtClean="0">
                <a:solidFill>
                  <a:srgbClr val="C00000"/>
                </a:solidFill>
              </a:rPr>
              <a:t>and</a:t>
            </a:r>
            <a:r>
              <a:rPr lang="nl-NL" sz="2400" b="1" kern="0" dirty="0" smtClean="0">
                <a:solidFill>
                  <a:srgbClr val="C00000"/>
                </a:solidFill>
              </a:rPr>
              <a:t> </a:t>
            </a:r>
            <a:r>
              <a:rPr lang="nl-NL" sz="2400" b="1" kern="0" dirty="0" err="1" smtClean="0">
                <a:solidFill>
                  <a:srgbClr val="C00000"/>
                </a:solidFill>
              </a:rPr>
              <a:t>external</a:t>
            </a:r>
            <a:r>
              <a:rPr lang="nl-NL" sz="2400" b="1" kern="0" dirty="0" smtClean="0">
                <a:solidFill>
                  <a:srgbClr val="C00000"/>
                </a:solidFill>
              </a:rPr>
              <a:t> </a:t>
            </a:r>
            <a:r>
              <a:rPr lang="nl-NL" sz="2400" b="1" kern="0" dirty="0" err="1" smtClean="0">
                <a:solidFill>
                  <a:srgbClr val="C00000"/>
                </a:solidFill>
              </a:rPr>
              <a:t>effects</a:t>
            </a:r>
            <a:endParaRPr lang="nl-NL" sz="2400" b="1" i="1" dirty="0"/>
          </a:p>
        </p:txBody>
      </p:sp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0835435"/>
              </p:ext>
            </p:extLst>
          </p:nvPr>
        </p:nvGraphicFramePr>
        <p:xfrm>
          <a:off x="539552" y="2420888"/>
          <a:ext cx="7970352" cy="21945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51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851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Investment costs improving SSB HIJK until 1:5000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10 million Euro</a:t>
                      </a: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Savings in investments for dike reinforcements due to improvements SSB HIJ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50 million Euro 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Reduction</a:t>
                      </a:r>
                      <a:r>
                        <a:rPr lang="nl-NL" baseline="0" dirty="0" smtClean="0"/>
                        <a:t> of </a:t>
                      </a:r>
                      <a:r>
                        <a:rPr lang="nl-NL" baseline="0" dirty="0" err="1" smtClean="0"/>
                        <a:t>damage</a:t>
                      </a:r>
                      <a:r>
                        <a:rPr lang="nl-NL" baseline="0" dirty="0" smtClean="0"/>
                        <a:t> </a:t>
                      </a:r>
                      <a:r>
                        <a:rPr lang="nl-NL" baseline="0" dirty="0" err="1" smtClean="0"/>
                        <a:t>through</a:t>
                      </a:r>
                      <a:r>
                        <a:rPr lang="nl-NL" baseline="0" dirty="0" smtClean="0"/>
                        <a:t> </a:t>
                      </a:r>
                      <a:r>
                        <a:rPr lang="nl-NL" baseline="0" dirty="0" err="1" smtClean="0"/>
                        <a:t>flooding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More </a:t>
                      </a:r>
                      <a:r>
                        <a:rPr lang="nl-NL" dirty="0" err="1" smtClean="0"/>
                        <a:t>than</a:t>
                      </a:r>
                      <a:r>
                        <a:rPr lang="nl-NL" dirty="0" smtClean="0"/>
                        <a:t> a </a:t>
                      </a:r>
                      <a:r>
                        <a:rPr lang="nl-NL" dirty="0" err="1" smtClean="0"/>
                        <a:t>billion</a:t>
                      </a:r>
                      <a:r>
                        <a:rPr lang="nl-NL" baseline="0" dirty="0" smtClean="0"/>
                        <a:t> Euro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9354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2"/>
          <p:cNvSpPr>
            <a:spLocks noGrp="1"/>
          </p:cNvSpPr>
          <p:nvPr>
            <p:ph type="body" sz="quarter" idx="11"/>
          </p:nvPr>
        </p:nvSpPr>
        <p:spPr>
          <a:xfrm>
            <a:off x="323528" y="1844824"/>
            <a:ext cx="8496175" cy="4140000"/>
          </a:xfrm>
          <a:ln>
            <a:noFill/>
          </a:ln>
        </p:spPr>
        <p:txBody>
          <a:bodyPr/>
          <a:lstStyle/>
          <a:p>
            <a:pPr>
              <a:tabLst>
                <a:tab pos="361950" algn="l"/>
              </a:tabLst>
            </a:pPr>
            <a:r>
              <a:rPr lang="nl-NL" dirty="0" smtClean="0"/>
              <a:t>Take </a:t>
            </a:r>
            <a:r>
              <a:rPr lang="nl-NL" dirty="0" err="1"/>
              <a:t>existing</a:t>
            </a:r>
            <a:r>
              <a:rPr lang="nl-NL" dirty="0"/>
              <a:t> </a:t>
            </a:r>
            <a:r>
              <a:rPr lang="nl-NL" dirty="0" err="1"/>
              <a:t>floodplains</a:t>
            </a:r>
            <a:r>
              <a:rPr lang="nl-NL" dirty="0"/>
              <a:t> </a:t>
            </a:r>
            <a:r>
              <a:rPr lang="nl-NL" dirty="0" err="1"/>
              <a:t>into</a:t>
            </a:r>
            <a:r>
              <a:rPr lang="nl-NL" dirty="0"/>
              <a:t> account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calculate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strength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dikes</a:t>
            </a:r>
            <a:r>
              <a:rPr lang="nl-NL" dirty="0"/>
              <a:t> is </a:t>
            </a:r>
            <a:r>
              <a:rPr lang="nl-NL" dirty="0" err="1"/>
              <a:t>very</a:t>
            </a:r>
            <a:r>
              <a:rPr lang="nl-NL" dirty="0"/>
              <a:t> </a:t>
            </a:r>
            <a:r>
              <a:rPr lang="nl-NL" dirty="0" err="1"/>
              <a:t>cost</a:t>
            </a:r>
            <a:r>
              <a:rPr lang="nl-NL" dirty="0"/>
              <a:t> </a:t>
            </a:r>
            <a:r>
              <a:rPr lang="nl-NL" dirty="0" err="1"/>
              <a:t>effective</a:t>
            </a:r>
            <a:r>
              <a:rPr lang="nl-NL" dirty="0"/>
              <a:t> </a:t>
            </a:r>
          </a:p>
          <a:p>
            <a:pPr>
              <a:tabLst>
                <a:tab pos="361950" algn="l"/>
              </a:tabLst>
            </a:pPr>
            <a:r>
              <a:rPr lang="en-US" dirty="0" smtClean="0"/>
              <a:t>In cases of abundant rain, filling up the regional </a:t>
            </a:r>
            <a:r>
              <a:rPr lang="en-US" dirty="0" err="1" smtClean="0"/>
              <a:t>watersystem</a:t>
            </a:r>
            <a:r>
              <a:rPr lang="en-US" dirty="0" smtClean="0"/>
              <a:t>, it </a:t>
            </a:r>
            <a:r>
              <a:rPr lang="en-US" dirty="0"/>
              <a:t>is </a:t>
            </a:r>
            <a:r>
              <a:rPr lang="en-US" dirty="0" smtClean="0"/>
              <a:t>very useful </a:t>
            </a:r>
            <a:r>
              <a:rPr lang="en-US" dirty="0"/>
              <a:t>to close the barrier at low tide at the point of reversing </a:t>
            </a:r>
            <a:r>
              <a:rPr lang="en-US" dirty="0" smtClean="0"/>
              <a:t>current instead </a:t>
            </a:r>
            <a:r>
              <a:rPr lang="en-US" dirty="0"/>
              <a:t>of just before high </a:t>
            </a:r>
            <a:r>
              <a:rPr lang="en-US" dirty="0" smtClean="0"/>
              <a:t>water.</a:t>
            </a:r>
            <a:endParaRPr lang="en-US" dirty="0"/>
          </a:p>
          <a:p>
            <a:pPr>
              <a:tabLst>
                <a:tab pos="361950" algn="l"/>
              </a:tabLst>
            </a:pPr>
            <a:r>
              <a:rPr lang="nl-NL" dirty="0" err="1" smtClean="0"/>
              <a:t>Investments</a:t>
            </a:r>
            <a:r>
              <a:rPr lang="nl-NL" dirty="0" smtClean="0"/>
              <a:t> in a </a:t>
            </a:r>
            <a:r>
              <a:rPr lang="nl-NL" dirty="0" err="1" smtClean="0"/>
              <a:t>better</a:t>
            </a:r>
            <a:r>
              <a:rPr lang="nl-NL" dirty="0" smtClean="0"/>
              <a:t> Storm </a:t>
            </a:r>
            <a:r>
              <a:rPr lang="nl-NL" dirty="0" err="1" smtClean="0"/>
              <a:t>Surge</a:t>
            </a:r>
            <a:r>
              <a:rPr lang="nl-NL" dirty="0" smtClean="0"/>
              <a:t> Barrier HIJ </a:t>
            </a:r>
            <a:r>
              <a:rPr lang="nl-NL" dirty="0" err="1" smtClean="0"/>
              <a:t>seems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be</a:t>
            </a:r>
            <a:r>
              <a:rPr lang="nl-NL" dirty="0" smtClean="0"/>
              <a:t> </a:t>
            </a:r>
            <a:r>
              <a:rPr lang="nl-NL" dirty="0" err="1" smtClean="0"/>
              <a:t>cost</a:t>
            </a:r>
            <a:r>
              <a:rPr lang="nl-NL" dirty="0" smtClean="0"/>
              <a:t> </a:t>
            </a:r>
            <a:r>
              <a:rPr lang="nl-NL" dirty="0" err="1" smtClean="0"/>
              <a:t>effective</a:t>
            </a:r>
            <a:r>
              <a:rPr lang="nl-NL" dirty="0" smtClean="0"/>
              <a:t>, independent of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size</a:t>
            </a:r>
            <a:r>
              <a:rPr lang="nl-NL" dirty="0" smtClean="0"/>
              <a:t> of </a:t>
            </a:r>
            <a:r>
              <a:rPr lang="nl-NL" dirty="0" err="1" smtClean="0"/>
              <a:t>improvements</a:t>
            </a:r>
            <a:r>
              <a:rPr lang="nl-NL" dirty="0" smtClean="0"/>
              <a:t>!</a:t>
            </a:r>
          </a:p>
          <a:p>
            <a:pPr>
              <a:tabLst>
                <a:tab pos="361950" algn="l"/>
              </a:tabLst>
            </a:pPr>
            <a:r>
              <a:rPr lang="nl-NL" dirty="0" smtClean="0"/>
              <a:t>The </a:t>
            </a:r>
            <a:r>
              <a:rPr lang="nl-NL" dirty="0" err="1" smtClean="0"/>
              <a:t>study</a:t>
            </a:r>
            <a:r>
              <a:rPr lang="nl-NL" dirty="0" smtClean="0"/>
              <a:t> </a:t>
            </a:r>
            <a:r>
              <a:rPr lang="nl-NL" dirty="0" err="1" smtClean="0"/>
              <a:t>about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regional</a:t>
            </a:r>
            <a:r>
              <a:rPr lang="nl-NL" dirty="0" smtClean="0"/>
              <a:t> water system is complex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still</a:t>
            </a:r>
            <a:r>
              <a:rPr lang="nl-NL" dirty="0" smtClean="0"/>
              <a:t> </a:t>
            </a:r>
            <a:r>
              <a:rPr lang="nl-NL" dirty="0" err="1" smtClean="0"/>
              <a:t>needs</a:t>
            </a:r>
            <a:r>
              <a:rPr lang="nl-NL" dirty="0" smtClean="0"/>
              <a:t> a lot of attention</a:t>
            </a:r>
          </a:p>
          <a:p>
            <a:pPr>
              <a:buFontTx/>
              <a:buChar char="-"/>
              <a:tabLst>
                <a:tab pos="361950" algn="l"/>
              </a:tabLst>
            </a:pPr>
            <a:endParaRPr lang="en-US" noProof="0" dirty="0" smtClean="0"/>
          </a:p>
          <a:p>
            <a:pPr marL="0" indent="0">
              <a:buNone/>
              <a:tabLst>
                <a:tab pos="361950" algn="l"/>
              </a:tabLst>
            </a:pPr>
            <a:endParaRPr lang="en-US" b="1" noProof="0" dirty="0" smtClean="0"/>
          </a:p>
          <a:p>
            <a:pPr marL="0" indent="0">
              <a:buNone/>
              <a:tabLst>
                <a:tab pos="361950" algn="l"/>
              </a:tabLst>
            </a:pPr>
            <a:endParaRPr lang="en-US" noProof="0" dirty="0" smtClean="0"/>
          </a:p>
          <a:p>
            <a:pPr marL="0" indent="0">
              <a:buNone/>
            </a:pPr>
            <a:endParaRPr lang="en-US" noProof="0" dirty="0" smtClean="0"/>
          </a:p>
          <a:p>
            <a:pPr marL="0" indent="0">
              <a:buNone/>
            </a:pPr>
            <a:endParaRPr lang="en-US" noProof="0" dirty="0" smtClean="0"/>
          </a:p>
          <a:p>
            <a:pPr marL="0" indent="0">
              <a:buNone/>
            </a:pPr>
            <a:endParaRPr lang="en-US" noProof="0" dirty="0" smtClean="0"/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323528" y="1196752"/>
            <a:ext cx="8402400" cy="4001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+mj-lt"/>
                <a:ea typeface="+mj-ea"/>
                <a:cs typeface="+mj-cs"/>
              </a:defRPr>
            </a:lvl1pPr>
            <a:lvl2pPr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2pPr>
            <a:lvl3pPr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3pPr>
            <a:lvl4pPr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4pPr>
            <a:lvl5pPr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5pPr>
            <a:lvl6pPr marL="457200"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6pPr>
            <a:lvl7pPr marL="914400"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7pPr>
            <a:lvl8pPr marL="1371600"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8pPr>
            <a:lvl9pPr marL="1828800"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9pPr>
          </a:lstStyle>
          <a:p>
            <a:r>
              <a:rPr lang="nl-NL" sz="2400" b="1" kern="0" dirty="0">
                <a:solidFill>
                  <a:srgbClr val="C00000"/>
                </a:solidFill>
              </a:rPr>
              <a:t>4</a:t>
            </a:r>
            <a:r>
              <a:rPr lang="nl-NL" sz="2400" b="1" kern="0" dirty="0" smtClean="0">
                <a:solidFill>
                  <a:srgbClr val="C00000"/>
                </a:solidFill>
              </a:rPr>
              <a:t>. </a:t>
            </a:r>
            <a:r>
              <a:rPr lang="nl-NL" sz="2400" b="1" kern="0" dirty="0" err="1" smtClean="0">
                <a:solidFill>
                  <a:srgbClr val="C00000"/>
                </a:solidFill>
              </a:rPr>
              <a:t>Formulate</a:t>
            </a:r>
            <a:r>
              <a:rPr lang="nl-NL" sz="2400" b="1" kern="0" dirty="0" smtClean="0">
                <a:solidFill>
                  <a:srgbClr val="C00000"/>
                </a:solidFill>
              </a:rPr>
              <a:t> </a:t>
            </a:r>
            <a:r>
              <a:rPr lang="nl-NL" sz="2400" b="1" kern="0" dirty="0" err="1" smtClean="0">
                <a:solidFill>
                  <a:srgbClr val="C00000"/>
                </a:solidFill>
              </a:rPr>
              <a:t>adaptation</a:t>
            </a:r>
            <a:r>
              <a:rPr lang="nl-NL" sz="2400" b="1" kern="0" dirty="0" smtClean="0">
                <a:solidFill>
                  <a:srgbClr val="C00000"/>
                </a:solidFill>
              </a:rPr>
              <a:t> </a:t>
            </a:r>
            <a:r>
              <a:rPr lang="nl-NL" sz="2400" b="1" kern="0" dirty="0" err="1" smtClean="0">
                <a:solidFill>
                  <a:srgbClr val="C00000"/>
                </a:solidFill>
              </a:rPr>
              <a:t>path</a:t>
            </a:r>
            <a:endParaRPr lang="nl-NL" sz="2400" b="1" i="1" dirty="0"/>
          </a:p>
        </p:txBody>
      </p:sp>
    </p:spTree>
    <p:extLst>
      <p:ext uri="{BB962C8B-B14F-4D97-AF65-F5344CB8AC3E}">
        <p14:creationId xmlns:p14="http://schemas.microsoft.com/office/powerpoint/2010/main" val="521085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/>
              <a:t>4. Formulate adaptation path(s) (pathway</a:t>
            </a:r>
            <a:r>
              <a:rPr lang="nl-NL" b="1" dirty="0" smtClean="0"/>
              <a:t>)</a:t>
            </a:r>
            <a:endParaRPr lang="en-US" b="1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nl-NL" smtClean="0"/>
              <a:t>15 July 2013</a:t>
            </a:r>
            <a:endParaRPr lang="en-GB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61" y="1772816"/>
            <a:ext cx="7312185" cy="508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0920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2"/>
          <p:cNvSpPr>
            <a:spLocks noGrp="1"/>
          </p:cNvSpPr>
          <p:nvPr>
            <p:ph type="body" sz="quarter" idx="11"/>
          </p:nvPr>
        </p:nvSpPr>
        <p:spPr>
          <a:xfrm>
            <a:off x="323528" y="1844824"/>
            <a:ext cx="8496175" cy="4140000"/>
          </a:xfrm>
          <a:ln>
            <a:noFill/>
          </a:ln>
        </p:spPr>
        <p:txBody>
          <a:bodyPr/>
          <a:lstStyle/>
          <a:p>
            <a:pPr marL="0" indent="0" algn="ctr">
              <a:buNone/>
              <a:tabLst>
                <a:tab pos="361950" algn="l"/>
              </a:tabLst>
            </a:pPr>
            <a:endParaRPr lang="nl-NL" sz="2200" b="1" dirty="0" smtClean="0"/>
          </a:p>
          <a:p>
            <a:pPr marL="0" indent="0">
              <a:buNone/>
              <a:tabLst>
                <a:tab pos="361950" algn="l"/>
              </a:tabLst>
            </a:pPr>
            <a:r>
              <a:rPr lang="nl-NL" sz="2200" dirty="0" smtClean="0"/>
              <a:t>For </a:t>
            </a:r>
            <a:r>
              <a:rPr lang="nl-NL" sz="2200" dirty="0" err="1"/>
              <a:t>f</a:t>
            </a:r>
            <a:r>
              <a:rPr lang="nl-NL" sz="2200" dirty="0" err="1" smtClean="0"/>
              <a:t>lood</a:t>
            </a:r>
            <a:r>
              <a:rPr lang="nl-NL" sz="2200" dirty="0" smtClean="0"/>
              <a:t> </a:t>
            </a:r>
            <a:r>
              <a:rPr lang="nl-NL" sz="2200" dirty="0" err="1" smtClean="0"/>
              <a:t>protection</a:t>
            </a:r>
            <a:r>
              <a:rPr lang="nl-NL" sz="2200" dirty="0" smtClean="0"/>
              <a:t> Hollandsche IJssel, </a:t>
            </a:r>
            <a:r>
              <a:rPr lang="nl-NL" sz="2200" dirty="0" err="1" smtClean="0"/>
              <a:t>it</a:t>
            </a:r>
            <a:r>
              <a:rPr lang="nl-NL" sz="2200" dirty="0" smtClean="0"/>
              <a:t> is </a:t>
            </a:r>
            <a:r>
              <a:rPr lang="nl-NL" sz="2200" dirty="0" err="1" smtClean="0"/>
              <a:t>very</a:t>
            </a:r>
            <a:r>
              <a:rPr lang="nl-NL" sz="2200" dirty="0" smtClean="0"/>
              <a:t> </a:t>
            </a:r>
            <a:r>
              <a:rPr lang="nl-NL" sz="2200" dirty="0" err="1" smtClean="0"/>
              <a:t>effective</a:t>
            </a:r>
            <a:r>
              <a:rPr lang="nl-NL" sz="2200" dirty="0" smtClean="0"/>
              <a:t> </a:t>
            </a:r>
            <a:r>
              <a:rPr lang="nl-NL" sz="2200" dirty="0" err="1" smtClean="0"/>
              <a:t>to</a:t>
            </a:r>
            <a:r>
              <a:rPr lang="nl-NL" sz="2200" dirty="0" smtClean="0"/>
              <a:t> </a:t>
            </a:r>
            <a:r>
              <a:rPr lang="nl-NL" sz="2200" dirty="0" err="1" smtClean="0"/>
              <a:t>work</a:t>
            </a:r>
            <a:r>
              <a:rPr lang="nl-NL" sz="2200" dirty="0" smtClean="0"/>
              <a:t> </a:t>
            </a:r>
            <a:r>
              <a:rPr lang="nl-NL" sz="2200" dirty="0" err="1" smtClean="0"/>
              <a:t>together</a:t>
            </a:r>
            <a:r>
              <a:rPr lang="nl-NL" sz="2200" dirty="0" smtClean="0"/>
              <a:t> </a:t>
            </a:r>
            <a:r>
              <a:rPr lang="nl-NL" sz="2200" dirty="0" err="1" smtClean="0"/>
              <a:t>using</a:t>
            </a:r>
            <a:r>
              <a:rPr lang="nl-NL" sz="2200" dirty="0" smtClean="0"/>
              <a:t> a system analyses (SPR </a:t>
            </a:r>
            <a:r>
              <a:rPr lang="nl-NL" sz="2200" dirty="0" err="1" smtClean="0"/>
              <a:t>framework</a:t>
            </a:r>
            <a:r>
              <a:rPr lang="nl-NL" sz="2200" dirty="0" smtClean="0"/>
              <a:t>), </a:t>
            </a:r>
            <a:r>
              <a:rPr lang="nl-NL" sz="2200" dirty="0" err="1" smtClean="0"/>
              <a:t>study</a:t>
            </a:r>
            <a:r>
              <a:rPr lang="nl-NL" sz="2200" dirty="0" smtClean="0"/>
              <a:t> a </a:t>
            </a:r>
            <a:r>
              <a:rPr lang="nl-NL" sz="2200" dirty="0" err="1" smtClean="0"/>
              <a:t>broad</a:t>
            </a:r>
            <a:r>
              <a:rPr lang="nl-NL" sz="2200" dirty="0" smtClean="0"/>
              <a:t> range of </a:t>
            </a:r>
            <a:r>
              <a:rPr lang="nl-NL" sz="2200" dirty="0" err="1" smtClean="0"/>
              <a:t>solutions</a:t>
            </a:r>
            <a:r>
              <a:rPr lang="nl-NL" sz="2200" dirty="0" smtClean="0"/>
              <a:t> </a:t>
            </a:r>
            <a:r>
              <a:rPr lang="nl-NL" sz="2200" dirty="0" err="1" smtClean="0"/>
              <a:t>and</a:t>
            </a:r>
            <a:r>
              <a:rPr lang="nl-NL" sz="2200" dirty="0" smtClean="0"/>
              <a:t> </a:t>
            </a:r>
            <a:r>
              <a:rPr lang="nl-NL" sz="2200" dirty="0" err="1" smtClean="0"/>
              <a:t>find</a:t>
            </a:r>
            <a:r>
              <a:rPr lang="nl-NL" sz="2200" dirty="0" smtClean="0"/>
              <a:t> – </a:t>
            </a:r>
            <a:r>
              <a:rPr lang="nl-NL" sz="2200" dirty="0" err="1" smtClean="0"/>
              <a:t>together</a:t>
            </a:r>
            <a:r>
              <a:rPr lang="nl-NL" sz="2200" dirty="0" smtClean="0"/>
              <a:t> - </a:t>
            </a:r>
            <a:r>
              <a:rPr lang="nl-NL" sz="2200" dirty="0" err="1" smtClean="0"/>
              <a:t>the</a:t>
            </a:r>
            <a:r>
              <a:rPr lang="nl-NL" sz="2200" dirty="0" smtClean="0"/>
              <a:t> most </a:t>
            </a:r>
            <a:r>
              <a:rPr lang="nl-NL" sz="2200" dirty="0" err="1" smtClean="0"/>
              <a:t>cost</a:t>
            </a:r>
            <a:r>
              <a:rPr lang="nl-NL" sz="2200" dirty="0" smtClean="0"/>
              <a:t> </a:t>
            </a:r>
            <a:r>
              <a:rPr lang="nl-NL" sz="2200" dirty="0" err="1" smtClean="0"/>
              <a:t>effective</a:t>
            </a:r>
            <a:r>
              <a:rPr lang="nl-NL" sz="2200" dirty="0" smtClean="0"/>
              <a:t> </a:t>
            </a:r>
            <a:r>
              <a:rPr lang="nl-NL" sz="2200" dirty="0" err="1" smtClean="0"/>
              <a:t>solutions</a:t>
            </a:r>
            <a:r>
              <a:rPr lang="nl-NL" sz="2200" dirty="0" smtClean="0"/>
              <a:t> </a:t>
            </a:r>
            <a:r>
              <a:rPr lang="nl-NL" sz="2200" dirty="0" err="1" smtClean="0"/>
              <a:t>for</a:t>
            </a:r>
            <a:r>
              <a:rPr lang="nl-NL" sz="2200" dirty="0" smtClean="0"/>
              <a:t> </a:t>
            </a:r>
            <a:r>
              <a:rPr lang="nl-NL" sz="2200" dirty="0" err="1" smtClean="0"/>
              <a:t>flood</a:t>
            </a:r>
            <a:r>
              <a:rPr lang="nl-NL" sz="2200" dirty="0" smtClean="0"/>
              <a:t> </a:t>
            </a:r>
            <a:r>
              <a:rPr lang="nl-NL" sz="2200" dirty="0" err="1" smtClean="0"/>
              <a:t>resilience</a:t>
            </a:r>
            <a:endParaRPr lang="nl-NL" sz="2200" dirty="0" smtClean="0"/>
          </a:p>
          <a:p>
            <a:pPr>
              <a:tabLst>
                <a:tab pos="361950" algn="l"/>
              </a:tabLst>
            </a:pPr>
            <a:endParaRPr lang="nl-NL" sz="2200" dirty="0"/>
          </a:p>
          <a:p>
            <a:pPr>
              <a:buFontTx/>
              <a:buChar char="-"/>
              <a:tabLst>
                <a:tab pos="361950" algn="l"/>
              </a:tabLst>
            </a:pPr>
            <a:endParaRPr lang="en-US" sz="2200" noProof="0" dirty="0" smtClean="0"/>
          </a:p>
          <a:p>
            <a:pPr marL="0" indent="0">
              <a:buNone/>
              <a:tabLst>
                <a:tab pos="361950" algn="l"/>
              </a:tabLst>
            </a:pPr>
            <a:endParaRPr lang="en-US" sz="2200" b="1" noProof="0" dirty="0" smtClean="0"/>
          </a:p>
          <a:p>
            <a:pPr marL="0" indent="0">
              <a:buNone/>
              <a:tabLst>
                <a:tab pos="361950" algn="l"/>
              </a:tabLst>
            </a:pPr>
            <a:endParaRPr lang="en-US" noProof="0" dirty="0" smtClean="0"/>
          </a:p>
          <a:p>
            <a:pPr marL="0" indent="0">
              <a:buNone/>
            </a:pPr>
            <a:endParaRPr lang="en-US" noProof="0" dirty="0" smtClean="0"/>
          </a:p>
          <a:p>
            <a:pPr marL="0" indent="0">
              <a:buNone/>
            </a:pPr>
            <a:endParaRPr lang="en-US" noProof="0" dirty="0" smtClean="0"/>
          </a:p>
          <a:p>
            <a:pPr marL="0" indent="0">
              <a:buNone/>
            </a:pPr>
            <a:endParaRPr lang="en-US" noProof="0" dirty="0" smtClean="0"/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323528" y="1196752"/>
            <a:ext cx="8402400" cy="4001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+mj-lt"/>
                <a:ea typeface="+mj-ea"/>
                <a:cs typeface="+mj-cs"/>
              </a:defRPr>
            </a:lvl1pPr>
            <a:lvl2pPr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2pPr>
            <a:lvl3pPr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3pPr>
            <a:lvl4pPr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4pPr>
            <a:lvl5pPr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5pPr>
            <a:lvl6pPr marL="457200"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6pPr>
            <a:lvl7pPr marL="914400"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7pPr>
            <a:lvl8pPr marL="1371600"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8pPr>
            <a:lvl9pPr marL="1828800"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9pPr>
          </a:lstStyle>
          <a:p>
            <a:r>
              <a:rPr lang="nl-NL" sz="2400" b="1" kern="0" dirty="0" err="1" smtClean="0">
                <a:solidFill>
                  <a:srgbClr val="C00000"/>
                </a:solidFill>
              </a:rPr>
              <a:t>To</a:t>
            </a:r>
            <a:r>
              <a:rPr lang="nl-NL" sz="2400" b="1" kern="0" dirty="0" smtClean="0">
                <a:solidFill>
                  <a:srgbClr val="C00000"/>
                </a:solidFill>
              </a:rPr>
              <a:t> </a:t>
            </a:r>
            <a:r>
              <a:rPr lang="nl-NL" sz="2400" b="1" kern="0" dirty="0" err="1" smtClean="0">
                <a:solidFill>
                  <a:srgbClr val="C00000"/>
                </a:solidFill>
              </a:rPr>
              <a:t>conclude</a:t>
            </a:r>
            <a:endParaRPr lang="nl-NL" sz="2400" b="1" i="1" dirty="0"/>
          </a:p>
        </p:txBody>
      </p:sp>
    </p:spTree>
    <p:extLst>
      <p:ext uri="{BB962C8B-B14F-4D97-AF65-F5344CB8AC3E}">
        <p14:creationId xmlns:p14="http://schemas.microsoft.com/office/powerpoint/2010/main" val="2059981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8072" y="1372706"/>
            <a:ext cx="8725928" cy="400110"/>
          </a:xfrm>
        </p:spPr>
        <p:txBody>
          <a:bodyPr/>
          <a:lstStyle/>
          <a:p>
            <a:r>
              <a:rPr lang="en-US" sz="2400" b="1" noProof="0" dirty="0" smtClean="0"/>
              <a:t>Hollandsche IJssel </a:t>
            </a:r>
            <a:br>
              <a:rPr lang="en-US" sz="2400" b="1" noProof="0" dirty="0" smtClean="0"/>
            </a:br>
            <a:r>
              <a:rPr lang="en-US" sz="2400" b="1" i="1" noProof="0" dirty="0" smtClean="0"/>
              <a:t>Which (combinations of) measures for flood protection Hollandsche IJssel are cost effective?</a:t>
            </a:r>
            <a:endParaRPr lang="en-US" sz="2400" b="1" i="1" noProof="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50" y="2173107"/>
            <a:ext cx="3168352" cy="4208221"/>
          </a:xfrm>
          <a:prstGeom prst="rect">
            <a:avLst/>
          </a:prstGeom>
        </p:spPr>
      </p:pic>
      <p:sp>
        <p:nvSpPr>
          <p:cNvPr id="6" name="Ovaal 5"/>
          <p:cNvSpPr/>
          <p:nvPr/>
        </p:nvSpPr>
        <p:spPr bwMode="auto">
          <a:xfrm>
            <a:off x="1259632" y="4509120"/>
            <a:ext cx="667173" cy="50405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348880"/>
            <a:ext cx="5076056" cy="379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776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300698"/>
            <a:ext cx="8402400" cy="400110"/>
          </a:xfrm>
        </p:spPr>
        <p:txBody>
          <a:bodyPr/>
          <a:lstStyle/>
          <a:p>
            <a:r>
              <a:rPr lang="en-US" sz="2400" b="1" dirty="0" err="1" smtClean="0"/>
              <a:t>Hollandse</a:t>
            </a:r>
            <a:r>
              <a:rPr lang="en-US" sz="2400" b="1" dirty="0" smtClean="0"/>
              <a:t> IJssel</a:t>
            </a:r>
            <a:endParaRPr lang="en-US" sz="2400" b="1" dirty="0"/>
          </a:p>
        </p:txBody>
      </p:sp>
      <p:sp>
        <p:nvSpPr>
          <p:cNvPr id="5" name="Tijdelijke aanduiding voor tekst 2"/>
          <p:cNvSpPr>
            <a:spLocks noGrp="1"/>
          </p:cNvSpPr>
          <p:nvPr>
            <p:ph type="body" sz="quarter" idx="11"/>
          </p:nvPr>
        </p:nvSpPr>
        <p:spPr>
          <a:xfrm>
            <a:off x="468312" y="1953296"/>
            <a:ext cx="8496175" cy="4140000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kern="1200" dirty="0" smtClean="0">
                <a:solidFill>
                  <a:schemeClr val="tx1"/>
                </a:solidFill>
              </a:rPr>
              <a:t>Fresh water tidal river, connected to North Sea – high ecological value</a:t>
            </a:r>
          </a:p>
          <a:p>
            <a:r>
              <a:rPr lang="en-US" dirty="0" smtClean="0"/>
              <a:t>Important source of fresh water for western part of the Netherlands</a:t>
            </a:r>
          </a:p>
          <a:p>
            <a:r>
              <a:rPr lang="en-US" kern="1200" dirty="0" smtClean="0">
                <a:solidFill>
                  <a:schemeClr val="tx1"/>
                </a:solidFill>
              </a:rPr>
              <a:t>Shipping movements freight transport: 25.000/year</a:t>
            </a:r>
          </a:p>
          <a:p>
            <a:r>
              <a:rPr lang="en-US" kern="1200" dirty="0" smtClean="0">
                <a:solidFill>
                  <a:schemeClr val="tx1"/>
                </a:solidFill>
              </a:rPr>
              <a:t>Area is partly densely populated, especially at western side of HIJ</a:t>
            </a:r>
          </a:p>
          <a:p>
            <a:endParaRPr lang="en-US" kern="1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b="1" kern="1200" dirty="0" smtClean="0">
              <a:solidFill>
                <a:schemeClr val="tx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284984"/>
            <a:ext cx="3168352" cy="4208221"/>
          </a:xfrm>
          <a:prstGeom prst="rect">
            <a:avLst/>
          </a:prstGeom>
        </p:spPr>
      </p:pic>
      <p:sp>
        <p:nvSpPr>
          <p:cNvPr id="6" name="Ovaal 5"/>
          <p:cNvSpPr/>
          <p:nvPr/>
        </p:nvSpPr>
        <p:spPr bwMode="auto">
          <a:xfrm>
            <a:off x="1312539" y="5517232"/>
            <a:ext cx="667173" cy="50405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284984"/>
            <a:ext cx="5076056" cy="379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023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491430" y="1196752"/>
            <a:ext cx="8401050" cy="492125"/>
          </a:xfrm>
        </p:spPr>
        <p:txBody>
          <a:bodyPr/>
          <a:lstStyle/>
          <a:p>
            <a:pPr eaLnBrk="1" hangingPunct="1">
              <a:tabLst>
                <a:tab pos="534988" algn="l"/>
              </a:tabLst>
              <a:defRPr/>
            </a:pPr>
            <a:r>
              <a:rPr lang="en-GB" b="1" kern="1200" dirty="0" smtClean="0">
                <a:latin typeface="Verdana" pitchFamily="34" charset="0"/>
              </a:rPr>
              <a:t/>
            </a:r>
            <a:br>
              <a:rPr lang="en-GB" b="1" kern="1200" dirty="0" smtClean="0">
                <a:latin typeface="Verdana" pitchFamily="34" charset="0"/>
              </a:rPr>
            </a:br>
            <a:r>
              <a:rPr lang="en-GB" altLang="en-US" b="1" kern="1200" dirty="0" smtClean="0">
                <a:latin typeface="Verdana" pitchFamily="34" charset="0"/>
              </a:rPr>
              <a:t>Asses further improvements </a:t>
            </a:r>
            <a:r>
              <a:rPr lang="en-GB" altLang="en-US" b="1" kern="1200" dirty="0">
                <a:latin typeface="Verdana" pitchFamily="34" charset="0"/>
              </a:rPr>
              <a:t>of the</a:t>
            </a:r>
            <a:r>
              <a:rPr lang="en-GB" b="1" kern="1200" dirty="0">
                <a:latin typeface="Verdana" pitchFamily="34" charset="0"/>
              </a:rPr>
              <a:t> HIJ barrier in relation to system </a:t>
            </a:r>
            <a:r>
              <a:rPr lang="en-GB" b="1" kern="1200" dirty="0" smtClean="0">
                <a:latin typeface="Verdana" pitchFamily="34" charset="0"/>
              </a:rPr>
              <a:t>of HIJ</a:t>
            </a:r>
            <a:endParaRPr lang="nl-NL" b="1" kern="1200" dirty="0">
              <a:latin typeface="Verdana" pitchFamily="34" charset="0"/>
            </a:endParaRPr>
          </a:p>
        </p:txBody>
      </p:sp>
      <p:sp>
        <p:nvSpPr>
          <p:cNvPr id="11269" name="Text Box 3"/>
          <p:cNvSpPr txBox="1">
            <a:spLocks noChangeArrowheads="1"/>
          </p:cNvSpPr>
          <p:nvPr/>
        </p:nvSpPr>
        <p:spPr bwMode="auto">
          <a:xfrm>
            <a:off x="228600" y="1905000"/>
            <a:ext cx="449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2000" i="1">
              <a:solidFill>
                <a:schemeClr val="accent1"/>
              </a:solidFill>
            </a:endParaRPr>
          </a:p>
        </p:txBody>
      </p:sp>
      <p:sp>
        <p:nvSpPr>
          <p:cNvPr id="11270" name="Tekstvak 11"/>
          <p:cNvSpPr txBox="1">
            <a:spLocks noChangeArrowheads="1"/>
          </p:cNvSpPr>
          <p:nvPr/>
        </p:nvSpPr>
        <p:spPr bwMode="auto">
          <a:xfrm>
            <a:off x="467544" y="2121589"/>
            <a:ext cx="8676456" cy="167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 dirty="0" smtClean="0">
                <a:solidFill>
                  <a:schemeClr val="tx1"/>
                </a:solidFill>
                <a:latin typeface="Verdana" pitchFamily="34" charset="0"/>
              </a:rPr>
              <a:t>Why?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</a:rPr>
              <a:t>Conclusion of system analysis of Deltaprogramme </a:t>
            </a:r>
            <a:r>
              <a:rPr lang="en-US" sz="2000" dirty="0" err="1" smtClean="0">
                <a:solidFill>
                  <a:schemeClr val="tx1"/>
                </a:solidFill>
                <a:latin typeface="Verdana" pitchFamily="34" charset="0"/>
              </a:rPr>
              <a:t>Rijnmond-Drechtsteden</a:t>
            </a:r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</a:rPr>
              <a:t> – look at system of HIJ as a whole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</a:rPr>
              <a:t>Large flood protection assignment expected at HIJ – what are alternatives for dike reinforcement</a:t>
            </a:r>
            <a:r>
              <a:rPr lang="nl-NL" sz="2000" dirty="0" smtClean="0">
                <a:solidFill>
                  <a:schemeClr val="tx1"/>
                </a:solidFill>
                <a:latin typeface="Verdana" pitchFamily="34" charset="0"/>
              </a:rPr>
              <a:t>?</a:t>
            </a:r>
            <a:endParaRPr lang="en-US" sz="2000" dirty="0">
              <a:solidFill>
                <a:schemeClr val="tx1"/>
              </a:solidFill>
              <a:latin typeface="Verdana" pitchFamily="34" charset="0"/>
            </a:endParaRPr>
          </a:p>
        </p:txBody>
      </p:sp>
      <p:pic>
        <p:nvPicPr>
          <p:cNvPr id="7" name="Picture 3" descr="20110715_01_overzichtskaart-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8680" y="4032448"/>
            <a:ext cx="7007986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Rechte verbindingslijn met pijl 3"/>
          <p:cNvCxnSpPr/>
          <p:nvPr/>
        </p:nvCxnSpPr>
        <p:spPr bwMode="auto">
          <a:xfrm>
            <a:off x="2195736" y="4365104"/>
            <a:ext cx="568796" cy="504056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" name="Afbeelding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032448"/>
            <a:ext cx="5152087" cy="3429000"/>
          </a:xfrm>
          <a:prstGeom prst="rect">
            <a:avLst/>
          </a:prstGeom>
        </p:spPr>
      </p:pic>
      <p:sp>
        <p:nvSpPr>
          <p:cNvPr id="3" name="Ovaal 2"/>
          <p:cNvSpPr/>
          <p:nvPr/>
        </p:nvSpPr>
        <p:spPr bwMode="auto">
          <a:xfrm>
            <a:off x="323528" y="4176464"/>
            <a:ext cx="4032448" cy="270892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258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1"/>
          </p:nvPr>
        </p:nvSpPr>
        <p:spPr>
          <a:xfrm>
            <a:off x="468313" y="2070000"/>
            <a:ext cx="8496175" cy="4140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b="1" noProof="0" dirty="0" smtClean="0"/>
              <a:t>Scope</a:t>
            </a:r>
            <a:r>
              <a:rPr lang="en-US" sz="2000" noProof="0" dirty="0" smtClean="0"/>
              <a:t> </a:t>
            </a:r>
          </a:p>
          <a:p>
            <a:pPr marL="0" indent="0" algn="ctr">
              <a:buNone/>
            </a:pPr>
            <a:r>
              <a:rPr lang="en-US" sz="2000" noProof="0" dirty="0" smtClean="0"/>
              <a:t>To find cost-effective sets of measures for the flood protection of the Hollandsche IJssel and incorporate these in the adaptation path of the </a:t>
            </a:r>
            <a:r>
              <a:rPr lang="en-US" sz="2000" noProof="0" dirty="0" err="1" smtClean="0"/>
              <a:t>Hollandsche</a:t>
            </a:r>
            <a:r>
              <a:rPr lang="en-US" sz="2000" noProof="0" dirty="0" smtClean="0"/>
              <a:t> IJssel</a:t>
            </a:r>
          </a:p>
          <a:p>
            <a:pPr marL="0" indent="0">
              <a:buNone/>
            </a:pPr>
            <a:endParaRPr lang="nl-NL" b="1" i="1" dirty="0" smtClean="0"/>
          </a:p>
          <a:p>
            <a:pPr marL="0" indent="0">
              <a:buNone/>
            </a:pPr>
            <a:endParaRPr lang="nl-NL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nl-NL" b="1" dirty="0" smtClean="0">
                <a:solidFill>
                  <a:schemeClr val="tx1"/>
                </a:solidFill>
              </a:rPr>
              <a:t>4 </a:t>
            </a:r>
            <a:r>
              <a:rPr lang="nl-NL" b="1" dirty="0">
                <a:solidFill>
                  <a:schemeClr val="tx1"/>
                </a:solidFill>
              </a:rPr>
              <a:t>steps of </a:t>
            </a:r>
            <a:r>
              <a:rPr lang="nl-NL" b="1" dirty="0" err="1">
                <a:solidFill>
                  <a:schemeClr val="tx1"/>
                </a:solidFill>
              </a:rPr>
              <a:t>our</a:t>
            </a:r>
            <a:r>
              <a:rPr lang="nl-NL" b="1" dirty="0">
                <a:solidFill>
                  <a:schemeClr val="tx1"/>
                </a:solidFill>
              </a:rPr>
              <a:t> </a:t>
            </a:r>
            <a:r>
              <a:rPr lang="nl-NL" b="1" dirty="0" err="1">
                <a:solidFill>
                  <a:schemeClr val="tx1"/>
                </a:solidFill>
              </a:rPr>
              <a:t>study</a:t>
            </a:r>
            <a:endParaRPr lang="nl-NL" b="1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System </a:t>
            </a:r>
            <a:r>
              <a:rPr lang="en-US" dirty="0">
                <a:solidFill>
                  <a:schemeClr val="tx1"/>
                </a:solidFill>
              </a:rPr>
              <a:t>analysis </a:t>
            </a:r>
            <a:r>
              <a:rPr lang="en-US" dirty="0" err="1">
                <a:solidFill>
                  <a:schemeClr val="tx1"/>
                </a:solidFill>
              </a:rPr>
              <a:t>Hollandsche</a:t>
            </a:r>
            <a:r>
              <a:rPr lang="en-US" dirty="0">
                <a:solidFill>
                  <a:schemeClr val="tx1"/>
                </a:solidFill>
              </a:rPr>
              <a:t> IJssel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>
                <a:solidFill>
                  <a:schemeClr val="tx1"/>
                </a:solidFill>
              </a:rPr>
              <a:t>Analyse</a:t>
            </a:r>
            <a:r>
              <a:rPr lang="en-US" dirty="0" smtClean="0">
                <a:solidFill>
                  <a:schemeClr val="tx1"/>
                </a:solidFill>
              </a:rPr>
              <a:t> sets </a:t>
            </a:r>
            <a:r>
              <a:rPr lang="en-US" dirty="0">
                <a:solidFill>
                  <a:schemeClr val="tx1"/>
                </a:solidFill>
              </a:rPr>
              <a:t>of measures </a:t>
            </a:r>
            <a:r>
              <a:rPr lang="en-US" dirty="0" smtClean="0">
                <a:solidFill>
                  <a:schemeClr val="tx1"/>
                </a:solidFill>
              </a:rPr>
              <a:t>for flood protection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Study costs and external </a:t>
            </a:r>
            <a:r>
              <a:rPr lang="en-US" dirty="0">
                <a:solidFill>
                  <a:schemeClr val="tx1"/>
                </a:solidFill>
              </a:rPr>
              <a:t>effects (ecology, shipping, etc.)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Formulate adaptation path for the </a:t>
            </a:r>
            <a:r>
              <a:rPr lang="en-US" dirty="0" err="1">
                <a:solidFill>
                  <a:schemeClr val="tx1"/>
                </a:solidFill>
              </a:rPr>
              <a:t>Hollandsche</a:t>
            </a:r>
            <a:r>
              <a:rPr lang="en-US" dirty="0">
                <a:solidFill>
                  <a:schemeClr val="tx1"/>
                </a:solidFill>
              </a:rPr>
              <a:t> IJssel</a:t>
            </a:r>
          </a:p>
          <a:p>
            <a:pPr marL="457200" indent="-457200">
              <a:buFont typeface="+mj-lt"/>
              <a:buAutoNum type="arabicPeriod"/>
            </a:pP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b="1" i="1" noProof="0" dirty="0" smtClean="0"/>
          </a:p>
          <a:p>
            <a:endParaRPr lang="en-US" noProof="0" dirty="0" smtClean="0"/>
          </a:p>
        </p:txBody>
      </p:sp>
      <p:sp>
        <p:nvSpPr>
          <p:cNvPr id="6" name="Titel 1"/>
          <p:cNvSpPr txBox="1">
            <a:spLocks/>
          </p:cNvSpPr>
          <p:nvPr/>
        </p:nvSpPr>
        <p:spPr bwMode="auto">
          <a:xfrm>
            <a:off x="323528" y="1228690"/>
            <a:ext cx="8402400" cy="4001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+mj-lt"/>
                <a:ea typeface="+mj-ea"/>
                <a:cs typeface="+mj-cs"/>
              </a:defRPr>
            </a:lvl1pPr>
            <a:lvl2pPr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2pPr>
            <a:lvl3pPr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3pPr>
            <a:lvl4pPr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4pPr>
            <a:lvl5pPr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5pPr>
            <a:lvl6pPr marL="457200"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6pPr>
            <a:lvl7pPr marL="914400"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7pPr>
            <a:lvl8pPr marL="1371600"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8pPr>
            <a:lvl9pPr marL="1828800"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9pPr>
          </a:lstStyle>
          <a:p>
            <a:r>
              <a:rPr lang="nl-NL" sz="2400" b="1" kern="0" dirty="0" smtClean="0">
                <a:solidFill>
                  <a:srgbClr val="C00000"/>
                </a:solidFill>
              </a:rPr>
              <a:t>Scope of </a:t>
            </a:r>
            <a:r>
              <a:rPr lang="nl-NL" sz="2400" b="1" kern="0" dirty="0" err="1" smtClean="0">
                <a:solidFill>
                  <a:srgbClr val="C00000"/>
                </a:solidFill>
              </a:rPr>
              <a:t>our</a:t>
            </a:r>
            <a:r>
              <a:rPr lang="nl-NL" sz="2400" b="1" kern="0" dirty="0" smtClean="0">
                <a:solidFill>
                  <a:srgbClr val="C00000"/>
                </a:solidFill>
              </a:rPr>
              <a:t> project</a:t>
            </a:r>
            <a:endParaRPr lang="en-US" sz="2400" b="1" i="1" kern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773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6712" y="1158627"/>
            <a:ext cx="11051092" cy="7742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hthoek 3"/>
          <p:cNvSpPr/>
          <p:nvPr/>
        </p:nvSpPr>
        <p:spPr bwMode="auto">
          <a:xfrm>
            <a:off x="-1332656" y="1064667"/>
            <a:ext cx="10657184" cy="128421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Tijdelijke aanduiding voor dia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DFF880-6FF2-4C5A-9466-EDE9301D576A}" type="slidenum">
              <a:rPr lang="nl-NL" altLang="nl-NL"/>
              <a:pPr/>
              <a:t>6</a:t>
            </a:fld>
            <a:endParaRPr lang="nl-NL" altLang="nl-NL"/>
          </a:p>
        </p:txBody>
      </p:sp>
      <p:sp>
        <p:nvSpPr>
          <p:cNvPr id="2" name="Tekstvak 1"/>
          <p:cNvSpPr txBox="1"/>
          <p:nvPr/>
        </p:nvSpPr>
        <p:spPr>
          <a:xfrm rot="1785556">
            <a:off x="-214401" y="4555057"/>
            <a:ext cx="533044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>
                <a:solidFill>
                  <a:srgbClr val="0099CC"/>
                </a:solidFill>
                <a:latin typeface="+mj-lt"/>
              </a:rPr>
              <a:t>Sealevel </a:t>
            </a:r>
            <a:r>
              <a:rPr lang="nl-NL" sz="2000" b="1" dirty="0" err="1" smtClean="0">
                <a:solidFill>
                  <a:srgbClr val="0099CC"/>
                </a:solidFill>
                <a:latin typeface="+mj-lt"/>
              </a:rPr>
              <a:t>rise</a:t>
            </a:r>
            <a:r>
              <a:rPr lang="nl-NL" sz="2000" b="1" dirty="0" smtClean="0">
                <a:solidFill>
                  <a:srgbClr val="0099CC"/>
                </a:solidFill>
                <a:latin typeface="+mj-lt"/>
              </a:rPr>
              <a:t> / </a:t>
            </a:r>
            <a:r>
              <a:rPr lang="nl-NL" sz="2000" b="1" dirty="0" err="1" smtClean="0">
                <a:solidFill>
                  <a:srgbClr val="0099CC"/>
                </a:solidFill>
                <a:latin typeface="+mj-lt"/>
              </a:rPr>
              <a:t>tidal</a:t>
            </a:r>
            <a:r>
              <a:rPr lang="nl-NL" sz="2000" b="1" dirty="0" smtClean="0">
                <a:solidFill>
                  <a:srgbClr val="0099CC"/>
                </a:solidFill>
                <a:latin typeface="+mj-lt"/>
              </a:rPr>
              <a:t> effect</a:t>
            </a:r>
            <a:endParaRPr lang="en-US" sz="2000" b="1" dirty="0">
              <a:solidFill>
                <a:srgbClr val="0099CC"/>
              </a:solidFill>
              <a:latin typeface="+mj-lt"/>
            </a:endParaRPr>
          </a:p>
        </p:txBody>
      </p:sp>
      <p:sp>
        <p:nvSpPr>
          <p:cNvPr id="14" name="Tekstvak 13"/>
          <p:cNvSpPr txBox="1"/>
          <p:nvPr/>
        </p:nvSpPr>
        <p:spPr>
          <a:xfrm rot="20492361">
            <a:off x="5109017" y="4201688"/>
            <a:ext cx="357843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>
                <a:solidFill>
                  <a:srgbClr val="0099CC"/>
                </a:solidFill>
                <a:latin typeface="+mj-lt"/>
              </a:rPr>
              <a:t>High </a:t>
            </a:r>
            <a:r>
              <a:rPr lang="nl-NL" sz="2000" b="1" dirty="0" err="1" smtClean="0">
                <a:solidFill>
                  <a:srgbClr val="0099CC"/>
                </a:solidFill>
                <a:latin typeface="+mj-lt"/>
              </a:rPr>
              <a:t>river</a:t>
            </a:r>
            <a:r>
              <a:rPr lang="nl-NL" sz="2000" b="1" dirty="0" smtClean="0">
                <a:solidFill>
                  <a:srgbClr val="0099CC"/>
                </a:solidFill>
                <a:latin typeface="+mj-lt"/>
              </a:rPr>
              <a:t> discharge</a:t>
            </a:r>
            <a:endParaRPr lang="en-US" sz="2000" b="1" dirty="0">
              <a:solidFill>
                <a:srgbClr val="0099CC"/>
              </a:solidFill>
              <a:latin typeface="+mj-lt"/>
            </a:endParaRPr>
          </a:p>
        </p:txBody>
      </p:sp>
      <p:sp>
        <p:nvSpPr>
          <p:cNvPr id="15" name="Tekstvak 14"/>
          <p:cNvSpPr txBox="1"/>
          <p:nvPr/>
        </p:nvSpPr>
        <p:spPr>
          <a:xfrm rot="1726427">
            <a:off x="2881016" y="2523704"/>
            <a:ext cx="239602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>
                <a:solidFill>
                  <a:srgbClr val="0099CC"/>
                </a:solidFill>
                <a:latin typeface="+mj-lt"/>
              </a:rPr>
              <a:t>Wind </a:t>
            </a:r>
            <a:r>
              <a:rPr lang="nl-NL" sz="2000" b="1" dirty="0" err="1" smtClean="0">
                <a:solidFill>
                  <a:srgbClr val="0099CC"/>
                </a:solidFill>
                <a:latin typeface="+mj-lt"/>
              </a:rPr>
              <a:t>causing</a:t>
            </a:r>
            <a:r>
              <a:rPr lang="nl-NL" sz="2000" b="1" dirty="0" smtClean="0">
                <a:solidFill>
                  <a:srgbClr val="0099CC"/>
                </a:solidFill>
                <a:latin typeface="+mj-lt"/>
              </a:rPr>
              <a:t> wave setup</a:t>
            </a:r>
            <a:endParaRPr lang="en-US" sz="2000" b="1" dirty="0">
              <a:solidFill>
                <a:srgbClr val="0099CC"/>
              </a:solidFill>
              <a:latin typeface="+mj-lt"/>
            </a:endParaRPr>
          </a:p>
        </p:txBody>
      </p:sp>
      <p:sp>
        <p:nvSpPr>
          <p:cNvPr id="3" name="Rechthoek 2"/>
          <p:cNvSpPr/>
          <p:nvPr/>
        </p:nvSpPr>
        <p:spPr>
          <a:xfrm rot="19875613">
            <a:off x="5850583" y="2740744"/>
            <a:ext cx="273191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0099CC"/>
                </a:solidFill>
                <a:latin typeface="+mj-lt"/>
              </a:rPr>
              <a:t>Land subsidence 1,1 cm/</a:t>
            </a:r>
            <a:r>
              <a:rPr lang="en-GB" sz="2000" b="1" dirty="0" err="1">
                <a:solidFill>
                  <a:srgbClr val="0099CC"/>
                </a:solidFill>
                <a:latin typeface="+mj-lt"/>
              </a:rPr>
              <a:t>yr</a:t>
            </a:r>
            <a:endParaRPr lang="en-GB" sz="2000" b="1" dirty="0">
              <a:solidFill>
                <a:srgbClr val="0099CC"/>
              </a:solidFill>
              <a:latin typeface="+mj-lt"/>
            </a:endParaRPr>
          </a:p>
        </p:txBody>
      </p:sp>
      <p:sp>
        <p:nvSpPr>
          <p:cNvPr id="6" name="Rechthoek 5"/>
          <p:cNvSpPr/>
          <p:nvPr/>
        </p:nvSpPr>
        <p:spPr>
          <a:xfrm rot="1683512">
            <a:off x="1327956" y="3371042"/>
            <a:ext cx="335390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rgbClr val="0099CC"/>
                </a:solidFill>
                <a:latin typeface="+mj-lt"/>
              </a:rPr>
              <a:t>Precipitation causing high discharges </a:t>
            </a:r>
            <a:endParaRPr lang="en-GB" sz="2000" b="1" dirty="0">
              <a:solidFill>
                <a:srgbClr val="0099CC"/>
              </a:solidFill>
              <a:latin typeface="+mj-lt"/>
            </a:endParaRPr>
          </a:p>
        </p:txBody>
      </p:sp>
      <p:sp>
        <p:nvSpPr>
          <p:cNvPr id="18" name="Ovaal 17"/>
          <p:cNvSpPr/>
          <p:nvPr/>
        </p:nvSpPr>
        <p:spPr bwMode="auto">
          <a:xfrm rot="2430345">
            <a:off x="4542469" y="2920235"/>
            <a:ext cx="720080" cy="1948565"/>
          </a:xfrm>
          <a:prstGeom prst="ellipse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Rechthoek 4"/>
          <p:cNvSpPr/>
          <p:nvPr/>
        </p:nvSpPr>
        <p:spPr bwMode="auto">
          <a:xfrm>
            <a:off x="9108504" y="1556792"/>
            <a:ext cx="216024" cy="741682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echthoek 6"/>
          <p:cNvSpPr/>
          <p:nvPr/>
        </p:nvSpPr>
        <p:spPr bwMode="auto">
          <a:xfrm>
            <a:off x="-1404664" y="1484784"/>
            <a:ext cx="9361040" cy="14401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9" name="Rechte verbindingslijn met pijl 8"/>
          <p:cNvCxnSpPr/>
          <p:nvPr/>
        </p:nvCxnSpPr>
        <p:spPr bwMode="auto">
          <a:xfrm>
            <a:off x="3572658" y="3068960"/>
            <a:ext cx="783318" cy="452073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0099CC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4564" name="Rectangle 10"/>
          <p:cNvSpPr>
            <a:spLocks noChangeArrowheads="1"/>
          </p:cNvSpPr>
          <p:nvPr/>
        </p:nvSpPr>
        <p:spPr bwMode="auto">
          <a:xfrm>
            <a:off x="466725" y="1352699"/>
            <a:ext cx="84010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b="1" dirty="0" smtClean="0">
                <a:solidFill>
                  <a:srgbClr val="CC003D"/>
                </a:solidFill>
                <a:latin typeface="Verdana" pitchFamily="34" charset="0"/>
                <a:ea typeface="+mj-ea"/>
                <a:cs typeface="+mj-cs"/>
              </a:rPr>
              <a:t>1. System analysis </a:t>
            </a:r>
            <a:r>
              <a:rPr lang="en-US" altLang="nl-NL" b="1" dirty="0" err="1" smtClean="0">
                <a:solidFill>
                  <a:srgbClr val="CC003D"/>
                </a:solidFill>
                <a:latin typeface="Verdana" pitchFamily="34" charset="0"/>
                <a:ea typeface="+mj-ea"/>
                <a:cs typeface="+mj-cs"/>
              </a:rPr>
              <a:t>Hollandsche</a:t>
            </a:r>
            <a:r>
              <a:rPr lang="en-US" altLang="nl-NL" b="1" dirty="0" smtClean="0">
                <a:solidFill>
                  <a:srgbClr val="CC003D"/>
                </a:solidFill>
                <a:latin typeface="Verdana" pitchFamily="34" charset="0"/>
                <a:ea typeface="+mj-ea"/>
                <a:cs typeface="+mj-cs"/>
              </a:rPr>
              <a:t> IJssel</a:t>
            </a:r>
            <a:endParaRPr lang="en-US" altLang="nl-NL" b="1" dirty="0">
              <a:solidFill>
                <a:srgbClr val="CC003D"/>
              </a:solidFill>
              <a:latin typeface="Verdana" pitchFamily="34" charset="0"/>
              <a:ea typeface="+mj-ea"/>
              <a:cs typeface="+mj-cs"/>
            </a:endParaRPr>
          </a:p>
        </p:txBody>
      </p:sp>
      <p:sp>
        <p:nvSpPr>
          <p:cNvPr id="8" name="Rechthoek 7"/>
          <p:cNvSpPr/>
          <p:nvPr/>
        </p:nvSpPr>
        <p:spPr bwMode="auto">
          <a:xfrm>
            <a:off x="-1836712" y="1052736"/>
            <a:ext cx="1656184" cy="676875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356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 bwMode="auto">
          <a:xfrm>
            <a:off x="-36512" y="-315415"/>
            <a:ext cx="9433048" cy="86409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lang="nl-NL" b="1" kern="0" dirty="0" smtClean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  <a:p>
            <a:pPr marL="0" marR="0" indent="0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lang="nl-NL" b="1" kern="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1. System </a:t>
            </a:r>
            <a:r>
              <a:rPr lang="nl-NL" b="1" kern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Analysis </a:t>
            </a:r>
            <a:r>
              <a:rPr lang="nl-NL" b="1" kern="0" dirty="0" err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with</a:t>
            </a:r>
            <a:r>
              <a:rPr lang="nl-NL" b="1" kern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nl-NL" b="1" kern="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SPR </a:t>
            </a:r>
            <a:r>
              <a:rPr lang="nl-NL" b="1" kern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Framework</a:t>
            </a:r>
            <a:endParaRPr lang="en-US" b="1" kern="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402400" cy="400110"/>
          </a:xfrm>
        </p:spPr>
        <p:txBody>
          <a:bodyPr/>
          <a:lstStyle/>
          <a:p>
            <a:r>
              <a:rPr lang="en-US" sz="2400" b="1" noProof="0" dirty="0" smtClean="0">
                <a:solidFill>
                  <a:schemeClr val="bg1"/>
                </a:solidFill>
              </a:rPr>
              <a:t>System analysis</a:t>
            </a:r>
            <a:endParaRPr lang="en-US" sz="2400" b="1" noProof="0" dirty="0">
              <a:solidFill>
                <a:schemeClr val="bg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7"/>
          <a:stretch/>
        </p:blipFill>
        <p:spPr bwMode="auto">
          <a:xfrm rot="5400000">
            <a:off x="1346655" y="-906494"/>
            <a:ext cx="6450689" cy="9217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7890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1"/>
          </p:nvPr>
        </p:nvSpPr>
        <p:spPr>
          <a:xfrm>
            <a:off x="468313" y="2348880"/>
            <a:ext cx="7992119" cy="3861120"/>
          </a:xfrm>
        </p:spPr>
        <p:txBody>
          <a:bodyPr/>
          <a:lstStyle/>
          <a:p>
            <a:r>
              <a:rPr lang="en-US" dirty="0" smtClean="0"/>
              <a:t>Dike reinforcement </a:t>
            </a:r>
          </a:p>
          <a:p>
            <a:r>
              <a:rPr lang="en-US" dirty="0" smtClean="0"/>
              <a:t>Use of floodplains</a:t>
            </a:r>
          </a:p>
          <a:p>
            <a:r>
              <a:rPr lang="en-US" dirty="0"/>
              <a:t>Improvement of HIJ storm surge </a:t>
            </a:r>
            <a:r>
              <a:rPr lang="en-US" dirty="0" smtClean="0"/>
              <a:t>barrier</a:t>
            </a:r>
            <a:endParaRPr lang="en-US" dirty="0"/>
          </a:p>
          <a:p>
            <a:r>
              <a:rPr lang="en-US" dirty="0" smtClean="0"/>
              <a:t>Decrease </a:t>
            </a:r>
            <a:r>
              <a:rPr lang="en-US" dirty="0" err="1" smtClean="0"/>
              <a:t>waterlevel</a:t>
            </a:r>
            <a:r>
              <a:rPr lang="en-US" dirty="0" smtClean="0"/>
              <a:t> HIJ</a:t>
            </a:r>
          </a:p>
          <a:p>
            <a:r>
              <a:rPr lang="nl-NL" dirty="0" smtClean="0"/>
              <a:t>..</a:t>
            </a:r>
          </a:p>
          <a:p>
            <a:r>
              <a:rPr lang="nl-NL" dirty="0" smtClean="0"/>
              <a:t>..</a:t>
            </a:r>
            <a:endParaRPr lang="en-US" dirty="0" smtClean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dirty="0" smtClean="0"/>
              <a:t>Three </a:t>
            </a:r>
            <a:r>
              <a:rPr lang="en-US" dirty="0"/>
              <a:t>types of alternatives </a:t>
            </a:r>
            <a:r>
              <a:rPr lang="en-US" dirty="0" smtClean="0"/>
              <a:t>are studied in this project in </a:t>
            </a:r>
            <a:r>
              <a:rPr lang="en-US" dirty="0"/>
              <a:t>particular</a:t>
            </a:r>
          </a:p>
          <a:p>
            <a:pPr marL="0" indent="0">
              <a:buNone/>
            </a:pPr>
            <a:endParaRPr lang="en-US" b="1" noProof="0" dirty="0"/>
          </a:p>
        </p:txBody>
      </p:sp>
      <p:sp>
        <p:nvSpPr>
          <p:cNvPr id="6" name="Titel 1"/>
          <p:cNvSpPr txBox="1">
            <a:spLocks/>
          </p:cNvSpPr>
          <p:nvPr/>
        </p:nvSpPr>
        <p:spPr bwMode="auto">
          <a:xfrm>
            <a:off x="323528" y="1444714"/>
            <a:ext cx="8640960" cy="4001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+mj-lt"/>
                <a:ea typeface="+mj-ea"/>
                <a:cs typeface="+mj-cs"/>
              </a:defRPr>
            </a:lvl1pPr>
            <a:lvl2pPr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2pPr>
            <a:lvl3pPr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3pPr>
            <a:lvl4pPr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4pPr>
            <a:lvl5pPr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5pPr>
            <a:lvl6pPr marL="457200"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6pPr>
            <a:lvl7pPr marL="914400"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7pPr>
            <a:lvl8pPr marL="1371600"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8pPr>
            <a:lvl9pPr marL="1828800"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9pPr>
          </a:lstStyle>
          <a:p>
            <a:r>
              <a:rPr lang="nl-NL" sz="2400" b="1" dirty="0" smtClean="0"/>
              <a:t>2. Analyse sets of </a:t>
            </a:r>
            <a:r>
              <a:rPr lang="nl-NL" sz="2400" b="1" dirty="0" err="1" smtClean="0"/>
              <a:t>measures</a:t>
            </a:r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1485213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 bwMode="auto">
          <a:xfrm>
            <a:off x="323528" y="1228690"/>
            <a:ext cx="8402400" cy="4001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+mj-lt"/>
                <a:ea typeface="+mj-ea"/>
                <a:cs typeface="+mj-cs"/>
              </a:defRPr>
            </a:lvl1pPr>
            <a:lvl2pPr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2pPr>
            <a:lvl3pPr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3pPr>
            <a:lvl4pPr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4pPr>
            <a:lvl5pPr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5pPr>
            <a:lvl6pPr marL="457200"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6pPr>
            <a:lvl7pPr marL="914400"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7pPr>
            <a:lvl8pPr marL="1371600"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8pPr>
            <a:lvl9pPr marL="1828800" algn="l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CC003D"/>
              </a:buClr>
              <a:buSzPct val="100000"/>
              <a:buFont typeface="Verdana" pitchFamily="34" charset="0"/>
              <a:defRPr sz="2600">
                <a:solidFill>
                  <a:srgbClr val="CC003D"/>
                </a:solidFill>
                <a:latin typeface="Verdana" pitchFamily="34" charset="0"/>
                <a:ea typeface="MS Gothic" charset="0"/>
                <a:cs typeface="MS Gothic" charset="0"/>
              </a:defRPr>
            </a:lvl9pPr>
          </a:lstStyle>
          <a:p>
            <a:r>
              <a:rPr lang="nl-NL" sz="2400" b="1" kern="0" dirty="0" smtClean="0">
                <a:solidFill>
                  <a:srgbClr val="C00000"/>
                </a:solidFill>
              </a:rPr>
              <a:t>Three new </a:t>
            </a:r>
            <a:r>
              <a:rPr lang="nl-NL" sz="2400" b="1" kern="0" dirty="0" err="1" smtClean="0">
                <a:solidFill>
                  <a:srgbClr val="C00000"/>
                </a:solidFill>
              </a:rPr>
              <a:t>measures</a:t>
            </a:r>
            <a:r>
              <a:rPr lang="nl-NL" sz="2400" b="1" kern="0" dirty="0" smtClean="0">
                <a:solidFill>
                  <a:srgbClr val="C00000"/>
                </a:solidFill>
              </a:rPr>
              <a:t> are </a:t>
            </a:r>
            <a:r>
              <a:rPr lang="nl-NL" sz="2400" b="1" kern="0" dirty="0" err="1" smtClean="0">
                <a:solidFill>
                  <a:srgbClr val="C00000"/>
                </a:solidFill>
              </a:rPr>
              <a:t>studied</a:t>
            </a:r>
            <a:r>
              <a:rPr lang="nl-NL" sz="2400" b="1" kern="0" dirty="0" smtClean="0">
                <a:solidFill>
                  <a:srgbClr val="C00000"/>
                </a:solidFill>
              </a:rPr>
              <a:t>, </a:t>
            </a:r>
            <a:r>
              <a:rPr lang="nl-NL" sz="2400" b="1" kern="0" dirty="0" err="1" smtClean="0">
                <a:solidFill>
                  <a:srgbClr val="C00000"/>
                </a:solidFill>
              </a:rPr>
              <a:t>besides</a:t>
            </a:r>
            <a:r>
              <a:rPr lang="nl-NL" sz="2400" b="1" kern="0" dirty="0" smtClean="0">
                <a:solidFill>
                  <a:srgbClr val="C00000"/>
                </a:solidFill>
              </a:rPr>
              <a:t> </a:t>
            </a:r>
            <a:r>
              <a:rPr lang="nl-NL" sz="2400" b="1" kern="0" dirty="0" err="1" smtClean="0">
                <a:solidFill>
                  <a:srgbClr val="C00000"/>
                </a:solidFill>
              </a:rPr>
              <a:t>dikes</a:t>
            </a:r>
            <a:r>
              <a:rPr lang="nl-NL" sz="2400" b="1" kern="0" dirty="0" smtClean="0">
                <a:solidFill>
                  <a:srgbClr val="C00000"/>
                </a:solidFill>
              </a:rPr>
              <a:t> </a:t>
            </a:r>
            <a:r>
              <a:rPr lang="nl-NL" sz="2400" b="1" kern="0" dirty="0" err="1" smtClean="0">
                <a:solidFill>
                  <a:srgbClr val="C00000"/>
                </a:solidFill>
              </a:rPr>
              <a:t>and</a:t>
            </a:r>
            <a:r>
              <a:rPr lang="nl-NL" sz="2400" b="1" kern="0" dirty="0" smtClean="0">
                <a:solidFill>
                  <a:srgbClr val="C00000"/>
                </a:solidFill>
              </a:rPr>
              <a:t> </a:t>
            </a:r>
            <a:r>
              <a:rPr lang="nl-NL" sz="2400" b="1" kern="0" dirty="0" err="1" smtClean="0">
                <a:solidFill>
                  <a:srgbClr val="C00000"/>
                </a:solidFill>
              </a:rPr>
              <a:t>usage</a:t>
            </a:r>
            <a:r>
              <a:rPr lang="nl-NL" sz="2400" b="1" kern="0" dirty="0" smtClean="0">
                <a:solidFill>
                  <a:srgbClr val="C00000"/>
                </a:solidFill>
              </a:rPr>
              <a:t> of </a:t>
            </a:r>
            <a:r>
              <a:rPr lang="nl-NL" sz="2400" b="1" kern="0" dirty="0" err="1" smtClean="0">
                <a:solidFill>
                  <a:srgbClr val="C00000"/>
                </a:solidFill>
              </a:rPr>
              <a:t>floodplains</a:t>
            </a:r>
            <a:endParaRPr lang="en-US" sz="2400" b="1" kern="0" dirty="0">
              <a:solidFill>
                <a:srgbClr val="C00000"/>
              </a:solidFill>
            </a:endParaRPr>
          </a:p>
        </p:txBody>
      </p:sp>
      <p:sp>
        <p:nvSpPr>
          <p:cNvPr id="7" name="Tijdelijke aanduiding voor tekst 2"/>
          <p:cNvSpPr>
            <a:spLocks noGrp="1"/>
          </p:cNvSpPr>
          <p:nvPr>
            <p:ph type="body" sz="quarter" idx="11"/>
          </p:nvPr>
        </p:nvSpPr>
        <p:spPr>
          <a:xfrm>
            <a:off x="468312" y="1953296"/>
            <a:ext cx="8675688" cy="4140000"/>
          </a:xfrm>
          <a:ln>
            <a:noFill/>
          </a:ln>
        </p:spPr>
        <p:txBody>
          <a:bodyPr/>
          <a:lstStyle/>
          <a:p>
            <a:pPr marL="342900" indent="-342900">
              <a:buAutoNum type="arabicPeriod"/>
              <a:tabLst>
                <a:tab pos="361950" algn="l"/>
              </a:tabLst>
            </a:pPr>
            <a:r>
              <a:rPr lang="en-US" b="1" noProof="0" dirty="0" smtClean="0"/>
              <a:t>Reduction of the failure rate of the SSB Hollandsche IJssel</a:t>
            </a:r>
          </a:p>
          <a:p>
            <a:pPr marL="361950" indent="-361950">
              <a:buNone/>
              <a:tabLst>
                <a:tab pos="361950" algn="l"/>
              </a:tabLst>
            </a:pPr>
            <a:r>
              <a:rPr lang="en-US" noProof="0" dirty="0" smtClean="0"/>
              <a:t>	1: 500, 1: 1000 and 1: 5000 per closure through all types of measures (back up of energy supply, emergency operation better designed, etc.). </a:t>
            </a:r>
            <a:endParaRPr lang="en-US" dirty="0"/>
          </a:p>
          <a:p>
            <a:pPr lvl="1">
              <a:buFont typeface="Wingdings" panose="05000000000000000000" pitchFamily="2" charset="2"/>
              <a:buChar char="Ø"/>
              <a:tabLst>
                <a:tab pos="361950" algn="l"/>
              </a:tabLst>
            </a:pPr>
            <a:r>
              <a:rPr lang="nl-NL" i="1" dirty="0" err="1" smtClean="0"/>
              <a:t>Final</a:t>
            </a:r>
            <a:r>
              <a:rPr lang="nl-NL" i="1" dirty="0" smtClean="0"/>
              <a:t> draft on </a:t>
            </a:r>
            <a:r>
              <a:rPr lang="nl-NL" i="1" dirty="0" err="1" smtClean="0"/>
              <a:t>possible</a:t>
            </a:r>
            <a:r>
              <a:rPr lang="nl-NL" i="1" dirty="0" smtClean="0"/>
              <a:t> options </a:t>
            </a:r>
            <a:r>
              <a:rPr lang="nl-NL" i="1" dirty="0" err="1" smtClean="0"/>
              <a:t>discussed</a:t>
            </a:r>
            <a:r>
              <a:rPr lang="nl-NL" i="1" dirty="0" smtClean="0"/>
              <a:t> in </a:t>
            </a:r>
            <a:r>
              <a:rPr lang="nl-NL" i="1" dirty="0" err="1" smtClean="0"/>
              <a:t>February</a:t>
            </a:r>
            <a:r>
              <a:rPr lang="nl-NL" i="1" dirty="0" smtClean="0"/>
              <a:t> 2019</a:t>
            </a:r>
          </a:p>
          <a:p>
            <a:pPr marL="457200" lvl="1" indent="0">
              <a:buNone/>
              <a:tabLst>
                <a:tab pos="361950" algn="l"/>
              </a:tabLst>
            </a:pPr>
            <a:endParaRPr lang="en-US" i="1" dirty="0"/>
          </a:p>
          <a:p>
            <a:pPr marL="361950" indent="-361950">
              <a:buNone/>
              <a:tabLst>
                <a:tab pos="361950" algn="l"/>
              </a:tabLst>
            </a:pPr>
            <a:endParaRPr lang="en-US" noProof="0" dirty="0" smtClean="0"/>
          </a:p>
          <a:p>
            <a:pPr>
              <a:tabLst>
                <a:tab pos="361950" algn="l"/>
              </a:tabLst>
            </a:pPr>
            <a:endParaRPr lang="en-US" noProof="0" dirty="0" smtClean="0"/>
          </a:p>
          <a:p>
            <a:pPr marL="0" indent="0">
              <a:buNone/>
            </a:pPr>
            <a:endParaRPr lang="en-US" noProof="0" dirty="0" smtClean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356992"/>
            <a:ext cx="6400710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957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ardontwerp">
      <a:majorFont>
        <a:latin typeface="Verdana"/>
        <a:ea typeface="MS Gothic"/>
        <a:cs typeface="MS Gothic"/>
      </a:majorFont>
      <a:minorFont>
        <a:latin typeface="Verdana"/>
        <a:ea typeface="MS Gothic"/>
        <a:cs typeface="MS Gothic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ardontwerp">
      <a:majorFont>
        <a:latin typeface="Verdana"/>
        <a:ea typeface="MS Gothic"/>
        <a:cs typeface="MS Gothic"/>
      </a:majorFont>
      <a:minorFont>
        <a:latin typeface="Verdana"/>
        <a:ea typeface="MS Gothic"/>
        <a:cs typeface="MS Gothic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6163</TotalTime>
  <Words>599</Words>
  <Application>Microsoft Macintosh PowerPoint</Application>
  <PresentationFormat>On-screen Show (4:3)</PresentationFormat>
  <Paragraphs>97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Standaardontwerp</vt:lpstr>
      <vt:lpstr>Standaardontwerp</vt:lpstr>
      <vt:lpstr>   FLOOD RESILIENCE HOLLANDSE IJSSEL  !</vt:lpstr>
      <vt:lpstr>Hollandsche IJssel  Which (combinations of) measures for flood protection Hollandsche IJssel are cost effective?</vt:lpstr>
      <vt:lpstr>Hollandse IJssel</vt:lpstr>
      <vt:lpstr> Asses further improvements of the HIJ barrier in relation to system of HIJ</vt:lpstr>
      <vt:lpstr>PowerPoint Presentation</vt:lpstr>
      <vt:lpstr>PowerPoint Presentation</vt:lpstr>
      <vt:lpstr>System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 Formulate adaptation path(s) (pathway)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Het Deltaprogramma</dc:title>
  <dc:creator>J. van der Endt</dc:creator>
  <cp:lastModifiedBy>jan hoesie</cp:lastModifiedBy>
  <cp:revision>427</cp:revision>
  <cp:lastPrinted>2019-01-22T16:20:21Z</cp:lastPrinted>
  <dcterms:modified xsi:type="dcterms:W3CDTF">2020-05-25T12:15:10Z</dcterms:modified>
</cp:coreProperties>
</file>