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0" r:id="rId6"/>
    <p:sldId id="261" r:id="rId7"/>
    <p:sldId id="264" r:id="rId8"/>
    <p:sldId id="265" r:id="rId9"/>
    <p:sldId id="259" r:id="rId10"/>
    <p:sldId id="268"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F25A5D-8BDD-4873-874A-765B7917644C}"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290219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25A5D-8BDD-4873-874A-765B7917644C}"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390801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25A5D-8BDD-4873-874A-765B7917644C}"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400387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25A5D-8BDD-4873-874A-765B7917644C}"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38515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F25A5D-8BDD-4873-874A-765B7917644C}" type="datetimeFigureOut">
              <a:rPr lang="en-US" smtClean="0"/>
              <a:pPr/>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177405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F25A5D-8BDD-4873-874A-765B7917644C}"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262344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F25A5D-8BDD-4873-874A-765B7917644C}" type="datetimeFigureOut">
              <a:rPr lang="en-US" smtClean="0"/>
              <a:pPr/>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1533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25A5D-8BDD-4873-874A-765B7917644C}" type="datetimeFigureOut">
              <a:rPr lang="en-US" smtClean="0"/>
              <a:pPr/>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338558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25A5D-8BDD-4873-874A-765B7917644C}" type="datetimeFigureOut">
              <a:rPr lang="en-US" smtClean="0"/>
              <a:pPr/>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260839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F25A5D-8BDD-4873-874A-765B7917644C}"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125059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F25A5D-8BDD-4873-874A-765B7917644C}" type="datetimeFigureOut">
              <a:rPr lang="en-US" smtClean="0"/>
              <a:pPr/>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37557-AB69-4EE7-9A0F-899D5723F127}" type="slidenum">
              <a:rPr lang="en-US" smtClean="0"/>
              <a:pPr/>
              <a:t>‹#›</a:t>
            </a:fld>
            <a:endParaRPr lang="en-US"/>
          </a:p>
        </p:txBody>
      </p:sp>
    </p:spTree>
    <p:extLst>
      <p:ext uri="{BB962C8B-B14F-4D97-AF65-F5344CB8AC3E}">
        <p14:creationId xmlns:p14="http://schemas.microsoft.com/office/powerpoint/2010/main" val="301952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25A5D-8BDD-4873-874A-765B7917644C}" type="datetimeFigureOut">
              <a:rPr lang="en-US" smtClean="0"/>
              <a:pPr/>
              <a:t>9/7/2020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37557-AB69-4EE7-9A0F-899D5723F127}" type="slidenum">
              <a:rPr lang="en-US" smtClean="0"/>
              <a:pPr/>
              <a:t>‹#›</a:t>
            </a:fld>
            <a:endParaRPr lang="en-US"/>
          </a:p>
        </p:txBody>
      </p:sp>
    </p:spTree>
    <p:extLst>
      <p:ext uri="{BB962C8B-B14F-4D97-AF65-F5344CB8AC3E}">
        <p14:creationId xmlns:p14="http://schemas.microsoft.com/office/powerpoint/2010/main" val="330033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bikesandtrikesforhighlandcarers.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hyperlink" Target="http://www.bikesandtrikesforhighlandcarers.co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3849"/>
            <a:ext cx="9144000" cy="1302589"/>
          </a:xfrm>
        </p:spPr>
        <p:txBody>
          <a:bodyPr>
            <a:noAutofit/>
          </a:bodyPr>
          <a:lstStyle/>
          <a:p>
            <a:r>
              <a:rPr lang="en-US" sz="4400" dirty="0" smtClean="0">
                <a:solidFill>
                  <a:srgbClr val="0070C0"/>
                </a:solidFill>
              </a:rPr>
              <a:t>Mobility </a:t>
            </a:r>
            <a:r>
              <a:rPr lang="en-US" sz="4400" dirty="0" err="1" smtClean="0">
                <a:solidFill>
                  <a:srgbClr val="0070C0"/>
                </a:solidFill>
              </a:rPr>
              <a:t>Oppurtunities</a:t>
            </a:r>
            <a:r>
              <a:rPr lang="en-US" sz="4400" dirty="0" smtClean="0">
                <a:solidFill>
                  <a:srgbClr val="0070C0"/>
                </a:solidFill>
              </a:rPr>
              <a:t> Valuable to </a:t>
            </a:r>
            <a:r>
              <a:rPr lang="en-US" sz="4400" dirty="0" err="1" smtClean="0">
                <a:solidFill>
                  <a:srgbClr val="0070C0"/>
                </a:solidFill>
              </a:rPr>
              <a:t>Everbody</a:t>
            </a:r>
            <a:r>
              <a:rPr lang="en-US" sz="4400" dirty="0" smtClean="0">
                <a:solidFill>
                  <a:srgbClr val="0070C0"/>
                </a:solidFill>
              </a:rPr>
              <a:t> (MOVE)</a:t>
            </a:r>
            <a:endParaRPr lang="en-US" sz="4400" dirty="0">
              <a:solidFill>
                <a:srgbClr val="0070C0"/>
              </a:solidFill>
            </a:endParaRPr>
          </a:p>
        </p:txBody>
      </p:sp>
      <p:sp>
        <p:nvSpPr>
          <p:cNvPr id="3" name="Subtitle 2"/>
          <p:cNvSpPr>
            <a:spLocks noGrp="1"/>
          </p:cNvSpPr>
          <p:nvPr>
            <p:ph type="subTitle" idx="1"/>
          </p:nvPr>
        </p:nvSpPr>
        <p:spPr>
          <a:xfrm>
            <a:off x="1155940" y="2104845"/>
            <a:ext cx="10058400" cy="2424024"/>
          </a:xfrm>
        </p:spPr>
        <p:txBody>
          <a:bodyPr>
            <a:noAutofit/>
          </a:bodyPr>
          <a:lstStyle/>
          <a:p>
            <a:r>
              <a:rPr lang="en-US" sz="4800" b="1" dirty="0" smtClean="0">
                <a:solidFill>
                  <a:srgbClr val="00B050"/>
                </a:solidFill>
              </a:rPr>
              <a:t>Bikes and Trikes for Highland </a:t>
            </a:r>
            <a:r>
              <a:rPr lang="en-US" sz="4800" b="1" dirty="0" err="1" smtClean="0">
                <a:solidFill>
                  <a:srgbClr val="00B050"/>
                </a:solidFill>
              </a:rPr>
              <a:t>Carers</a:t>
            </a:r>
            <a:r>
              <a:rPr lang="en-US" sz="4800" b="1" dirty="0" smtClean="0">
                <a:solidFill>
                  <a:srgbClr val="00B050"/>
                </a:solidFill>
              </a:rPr>
              <a:t> (</a:t>
            </a:r>
            <a:r>
              <a:rPr lang="en-US" sz="4800" b="1" dirty="0" err="1" smtClean="0">
                <a:solidFill>
                  <a:srgbClr val="00B050"/>
                </a:solidFill>
              </a:rPr>
              <a:t>BTfHC</a:t>
            </a:r>
            <a:r>
              <a:rPr lang="en-US" sz="4800" b="1" dirty="0" smtClean="0">
                <a:solidFill>
                  <a:srgbClr val="00B050"/>
                </a:solidFill>
              </a:rPr>
              <a:t>)</a:t>
            </a:r>
          </a:p>
          <a:p>
            <a:r>
              <a:rPr lang="en-US" sz="4800" b="1" dirty="0" smtClean="0">
                <a:solidFill>
                  <a:srgbClr val="00B050"/>
                </a:solidFill>
              </a:rPr>
              <a:t>NHS Highland Pilot</a:t>
            </a:r>
            <a:endParaRPr lang="en-US" sz="4800" b="1" dirty="0">
              <a:solidFill>
                <a:srgbClr val="00B050"/>
              </a:solidFill>
            </a:endParaRPr>
          </a:p>
        </p:txBody>
      </p:sp>
      <p:sp>
        <p:nvSpPr>
          <p:cNvPr id="4" name="Subtitle 2"/>
          <p:cNvSpPr txBox="1">
            <a:spLocks/>
          </p:cNvSpPr>
          <p:nvPr/>
        </p:nvSpPr>
        <p:spPr>
          <a:xfrm>
            <a:off x="1524000" y="4528869"/>
            <a:ext cx="9144000" cy="83676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Tatyana Brown - RD&amp;I Project Coordinator - NHS Highland </a:t>
            </a:r>
          </a:p>
          <a:p>
            <a:pPr algn="l"/>
            <a:r>
              <a:rPr lang="en-US" dirty="0" smtClean="0"/>
              <a:t>MOVE Partners Meeting - Virtual – 7-10 September 2020</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1042" y="5434670"/>
            <a:ext cx="3057525" cy="1210780"/>
          </a:xfrm>
          <a:prstGeom prst="rect">
            <a:avLst/>
          </a:prstGeom>
        </p:spPr>
      </p:pic>
      <p:pic>
        <p:nvPicPr>
          <p:cNvPr id="1026" name="Picture 2" descr="R:\COMMON\PROJECTS\M\MOVE\WP 2 Communication\Logos\NHS Highlan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731" y="5505835"/>
            <a:ext cx="1139615" cy="113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54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2" y="365125"/>
            <a:ext cx="10517038" cy="557901"/>
          </a:xfrm>
        </p:spPr>
        <p:txBody>
          <a:bodyPr>
            <a:normAutofit fontScale="90000"/>
          </a:bodyPr>
          <a:lstStyle/>
          <a:p>
            <a:pPr algn="ctr"/>
            <a:r>
              <a:rPr lang="en-US" b="1" dirty="0" smtClean="0">
                <a:solidFill>
                  <a:srgbClr val="00B050"/>
                </a:solidFill>
              </a:rPr>
              <a:t>The Pilot progress and problems</a:t>
            </a:r>
            <a:endParaRPr lang="en-US"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44594" y="5486600"/>
            <a:ext cx="3054927" cy="1209502"/>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397" y="5567782"/>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74462" y="3244334"/>
            <a:ext cx="237566" cy="369332"/>
          </a:xfrm>
          <a:prstGeom prst="rect">
            <a:avLst/>
          </a:prstGeom>
        </p:spPr>
        <p:txBody>
          <a:bodyPr wrap="none">
            <a:spAutoFit/>
          </a:bodyPr>
          <a:lstStyle/>
          <a:p>
            <a:r>
              <a:rPr lang="en-GB" dirty="0" smtClean="0"/>
              <a:t> </a:t>
            </a:r>
            <a:endParaRPr lang="en-GB" dirty="0"/>
          </a:p>
        </p:txBody>
      </p:sp>
      <p:sp>
        <p:nvSpPr>
          <p:cNvPr id="5" name="TextBox 4"/>
          <p:cNvSpPr txBox="1"/>
          <p:nvPr/>
        </p:nvSpPr>
        <p:spPr>
          <a:xfrm>
            <a:off x="672860" y="1017917"/>
            <a:ext cx="11067692" cy="4493538"/>
          </a:xfrm>
          <a:prstGeom prst="rect">
            <a:avLst/>
          </a:prstGeom>
          <a:noFill/>
        </p:spPr>
        <p:txBody>
          <a:bodyPr wrap="square" rtlCol="0">
            <a:spAutoFit/>
          </a:bodyPr>
          <a:lstStyle/>
          <a:p>
            <a:r>
              <a:rPr lang="en-GB" sz="2400" dirty="0" smtClean="0"/>
              <a:t>Progress:</a:t>
            </a:r>
          </a:p>
          <a:p>
            <a:endParaRPr lang="en-GB" sz="2000" dirty="0" smtClean="0"/>
          </a:p>
          <a:p>
            <a:pPr marL="285750" indent="-285750">
              <a:buFont typeface="Arial" panose="020B0604020202020204" pitchFamily="34" charset="0"/>
              <a:buChar char="•"/>
            </a:pPr>
            <a:r>
              <a:rPr lang="en-GB" sz="2000" dirty="0" smtClean="0"/>
              <a:t>8 foldable e-bikes have been bought and collected by participating GP surgeries by June 2020</a:t>
            </a:r>
          </a:p>
          <a:p>
            <a:pPr marL="285750" indent="-285750">
              <a:buFont typeface="Arial" panose="020B0604020202020204" pitchFamily="34" charset="0"/>
              <a:buChar char="•"/>
            </a:pPr>
            <a:r>
              <a:rPr lang="en-GB" sz="2000" dirty="0" smtClean="0"/>
              <a:t>Bikes computers fitted to bikes to collect a mileage data</a:t>
            </a:r>
          </a:p>
          <a:p>
            <a:pPr marL="285750" indent="-285750">
              <a:buFont typeface="Arial" panose="020B0604020202020204" pitchFamily="34" charset="0"/>
              <a:buChar char="•"/>
            </a:pPr>
            <a:r>
              <a:rPr lang="en-GB" sz="2000" dirty="0" smtClean="0"/>
              <a:t>The </a:t>
            </a:r>
            <a:r>
              <a:rPr lang="en-GB" sz="2000" dirty="0"/>
              <a:t>pilot website was launched </a:t>
            </a:r>
            <a:r>
              <a:rPr lang="en-GB" sz="2000" dirty="0" smtClean="0">
                <a:hlinkClick r:id="rId4"/>
              </a:rPr>
              <a:t>www.bikesandtrikesforhighlandcarers.com</a:t>
            </a:r>
            <a:r>
              <a:rPr lang="en-GB" sz="2000" dirty="0" smtClean="0"/>
              <a:t> that </a:t>
            </a:r>
            <a:r>
              <a:rPr lang="en-GB" sz="2000" dirty="0"/>
              <a:t>contains two questionnaires to collect baseline data and a feedback form. </a:t>
            </a:r>
          </a:p>
          <a:p>
            <a:endParaRPr lang="en-GB" sz="2000" dirty="0"/>
          </a:p>
          <a:p>
            <a:r>
              <a:rPr lang="en-GB" sz="2400" dirty="0" smtClean="0"/>
              <a:t>Problems:</a:t>
            </a:r>
          </a:p>
          <a:p>
            <a:endParaRPr lang="en-GB" sz="2000" dirty="0"/>
          </a:p>
          <a:p>
            <a:pPr marL="285750" indent="-285750">
              <a:buFont typeface="Arial" panose="020B0604020202020204" pitchFamily="34" charset="0"/>
              <a:buChar char="•"/>
            </a:pPr>
            <a:r>
              <a:rPr lang="en-GB" sz="2000" dirty="0" smtClean="0"/>
              <a:t>COVID-19 outbreak affected a bikes collection</a:t>
            </a:r>
          </a:p>
          <a:p>
            <a:pPr marL="285750" indent="-285750">
              <a:buFont typeface="Arial" panose="020B0604020202020204" pitchFamily="34" charset="0"/>
              <a:buChar char="•"/>
            </a:pPr>
            <a:r>
              <a:rPr lang="en-GB" sz="2000" dirty="0" smtClean="0"/>
              <a:t>Bikes computers for a mileage data collection weren’t fitted prior the bikes collection due to lockdown </a:t>
            </a:r>
          </a:p>
          <a:p>
            <a:pPr marL="285750" indent="-285750">
              <a:buFont typeface="Arial" panose="020B0604020202020204" pitchFamily="34" charset="0"/>
              <a:buChar char="•"/>
            </a:pPr>
            <a:r>
              <a:rPr lang="en-GB" sz="2000" dirty="0" smtClean="0"/>
              <a:t>Bikes usage for home visits during the COVID-19 pandemic </a:t>
            </a:r>
            <a:r>
              <a:rPr lang="en-GB" sz="2000" dirty="0"/>
              <a:t>a</a:t>
            </a:r>
            <a:r>
              <a:rPr lang="en-GB" sz="2000" dirty="0" smtClean="0"/>
              <a:t>re tricky due to Personal Protection Equipment usage</a:t>
            </a:r>
          </a:p>
          <a:p>
            <a:endParaRPr lang="en-GB" dirty="0"/>
          </a:p>
        </p:txBody>
      </p:sp>
    </p:spTree>
    <p:extLst>
      <p:ext uri="{BB962C8B-B14F-4D97-AF65-F5344CB8AC3E}">
        <p14:creationId xmlns:p14="http://schemas.microsoft.com/office/powerpoint/2010/main" val="125798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543" y="258793"/>
            <a:ext cx="10619117" cy="569344"/>
          </a:xfrm>
        </p:spPr>
        <p:txBody>
          <a:bodyPr>
            <a:normAutofit fontScale="90000"/>
          </a:bodyPr>
          <a:lstStyle/>
          <a:p>
            <a:pPr algn="ctr"/>
            <a:r>
              <a:rPr lang="en-GB" sz="1800" dirty="0" smtClean="0">
                <a:solidFill>
                  <a:prstClr val="black"/>
                </a:solidFill>
                <a:latin typeface="Calibri"/>
                <a:ea typeface="+mn-ea"/>
                <a:cs typeface="+mn-cs"/>
                <a:hlinkClick r:id="rId2"/>
              </a:rPr>
              <a:t/>
            </a:r>
            <a:br>
              <a:rPr lang="en-GB" sz="1800" dirty="0" smtClean="0">
                <a:solidFill>
                  <a:prstClr val="black"/>
                </a:solidFill>
                <a:latin typeface="Calibri"/>
                <a:ea typeface="+mn-ea"/>
                <a:cs typeface="+mn-cs"/>
                <a:hlinkClick r:id="rId2"/>
              </a:rPr>
            </a:br>
            <a:r>
              <a:rPr lang="en-GB" b="1" dirty="0" smtClean="0">
                <a:solidFill>
                  <a:srgbClr val="00B050"/>
                </a:solidFill>
                <a:ea typeface="+mn-ea"/>
                <a:cs typeface="+mn-cs"/>
              </a:rPr>
              <a:t>Communication and Dissemination of the Pilot</a:t>
            </a:r>
            <a:endParaRPr lang="en-US" dirty="0">
              <a:solidFill>
                <a:srgbClr val="00B05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57656" y="5251469"/>
            <a:ext cx="3054927" cy="1209502"/>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5828" y="5334870"/>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2824" y="1274629"/>
            <a:ext cx="2849741" cy="176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72" y="1274627"/>
            <a:ext cx="6405867" cy="357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0475" y="3429261"/>
            <a:ext cx="2774437" cy="166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099540" y="923026"/>
            <a:ext cx="4576311" cy="461665"/>
          </a:xfrm>
          <a:prstGeom prst="rect">
            <a:avLst/>
          </a:prstGeom>
          <a:noFill/>
        </p:spPr>
        <p:txBody>
          <a:bodyPr wrap="square" rtlCol="0">
            <a:spAutoFit/>
          </a:bodyPr>
          <a:lstStyle/>
          <a:p>
            <a:pPr algn="ctr"/>
            <a:r>
              <a:rPr lang="en-GB" sz="2400" b="1" dirty="0" smtClean="0"/>
              <a:t>Facebook</a:t>
            </a:r>
            <a:endParaRPr lang="en-GB" sz="2400" b="1" dirty="0"/>
          </a:p>
        </p:txBody>
      </p:sp>
      <p:sp>
        <p:nvSpPr>
          <p:cNvPr id="9" name="TextBox 8"/>
          <p:cNvSpPr txBox="1"/>
          <p:nvPr/>
        </p:nvSpPr>
        <p:spPr>
          <a:xfrm>
            <a:off x="750498" y="923027"/>
            <a:ext cx="5092460" cy="461665"/>
          </a:xfrm>
          <a:prstGeom prst="rect">
            <a:avLst/>
          </a:prstGeom>
          <a:noFill/>
        </p:spPr>
        <p:txBody>
          <a:bodyPr wrap="square" rtlCol="0">
            <a:spAutoFit/>
          </a:bodyPr>
          <a:lstStyle/>
          <a:p>
            <a:pPr algn="ctr"/>
            <a:r>
              <a:rPr lang="en-GB" sz="2400" b="1" dirty="0"/>
              <a:t>The Pilot website</a:t>
            </a:r>
          </a:p>
        </p:txBody>
      </p:sp>
      <p:sp>
        <p:nvSpPr>
          <p:cNvPr id="10" name="TextBox 9"/>
          <p:cNvSpPr txBox="1"/>
          <p:nvPr/>
        </p:nvSpPr>
        <p:spPr>
          <a:xfrm>
            <a:off x="7525827" y="3036869"/>
            <a:ext cx="3947305" cy="461665"/>
          </a:xfrm>
          <a:prstGeom prst="rect">
            <a:avLst/>
          </a:prstGeom>
          <a:noFill/>
        </p:spPr>
        <p:txBody>
          <a:bodyPr wrap="square" rtlCol="0">
            <a:spAutoFit/>
          </a:bodyPr>
          <a:lstStyle/>
          <a:p>
            <a:pPr algn="ctr"/>
            <a:r>
              <a:rPr lang="en-GB" sz="2400" b="1" dirty="0" smtClean="0"/>
              <a:t>Twitter</a:t>
            </a:r>
            <a:endParaRPr lang="en-GB" sz="2400" b="1" dirty="0"/>
          </a:p>
        </p:txBody>
      </p:sp>
      <p:pic>
        <p:nvPicPr>
          <p:cNvPr id="10242" name="Picture 2" descr="R:\COMMON\PROJECTS\M\MOVE\WP 4 Co-creation mobility solutions pilots\Bikes and Trikes for HIghland Carers\MOVE Bikes and Trikes - Bike Sticker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4535" y="5286406"/>
            <a:ext cx="1584385" cy="11882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3630" y="4908430"/>
            <a:ext cx="4753155" cy="461665"/>
          </a:xfrm>
          <a:prstGeom prst="rect">
            <a:avLst/>
          </a:prstGeom>
          <a:noFill/>
        </p:spPr>
        <p:txBody>
          <a:bodyPr wrap="square" rtlCol="0">
            <a:spAutoFit/>
          </a:bodyPr>
          <a:lstStyle/>
          <a:p>
            <a:pPr algn="ctr"/>
            <a:r>
              <a:rPr lang="en-GB" sz="2400" b="1" dirty="0" smtClean="0"/>
              <a:t>Bike sticker</a:t>
            </a:r>
            <a:endParaRPr lang="en-GB" sz="2400" b="1" dirty="0"/>
          </a:p>
        </p:txBody>
      </p:sp>
    </p:spTree>
    <p:extLst>
      <p:ext uri="{BB962C8B-B14F-4D97-AF65-F5344CB8AC3E}">
        <p14:creationId xmlns:p14="http://schemas.microsoft.com/office/powerpoint/2010/main" val="112658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1457" y="681486"/>
            <a:ext cx="5522342" cy="854015"/>
          </a:xfrm>
        </p:spPr>
        <p:txBody>
          <a:bodyPr>
            <a:normAutofit fontScale="90000"/>
          </a:bodyPr>
          <a:lstStyle/>
          <a:p>
            <a:pPr algn="ctr"/>
            <a:r>
              <a:rPr lang="en-US" b="1" dirty="0" smtClean="0">
                <a:solidFill>
                  <a:srgbClr val="00B050"/>
                </a:solidFill>
              </a:rPr>
              <a:t>The Pilot aim</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31531" y="5382098"/>
            <a:ext cx="3054927" cy="1209502"/>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1708" y="5442699"/>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16460" y="1535502"/>
            <a:ext cx="4908431" cy="3816429"/>
          </a:xfrm>
          <a:prstGeom prst="rect">
            <a:avLst/>
          </a:prstGeom>
          <a:noFill/>
        </p:spPr>
        <p:txBody>
          <a:bodyPr wrap="square" rtlCol="0">
            <a:spAutoFit/>
          </a:bodyPr>
          <a:lstStyle/>
          <a:p>
            <a:pPr algn="just"/>
            <a:r>
              <a:rPr lang="en-GB" sz="2800" dirty="0"/>
              <a:t>To provide an electric “pool bike” to </a:t>
            </a:r>
            <a:r>
              <a:rPr lang="en-GB" sz="2800" dirty="0" smtClean="0"/>
              <a:t>General Practice surgeries </a:t>
            </a:r>
            <a:r>
              <a:rPr lang="en-GB" sz="2800" dirty="0"/>
              <a:t>with the goal of undertaking home visits by </a:t>
            </a:r>
            <a:r>
              <a:rPr lang="en-GB" sz="2800" dirty="0" smtClean="0"/>
              <a:t>e-bike and to be borrow lower paid practice staff for commuting or </a:t>
            </a:r>
            <a:r>
              <a:rPr lang="en-GB" sz="2800" dirty="0"/>
              <a:t>at weekends thus reducing the car use</a:t>
            </a:r>
          </a:p>
          <a:p>
            <a:r>
              <a:rPr lang="en-GB" dirty="0" smtClean="0"/>
              <a:t> </a:t>
            </a:r>
            <a:endParaRPr lang="en-GB" dirty="0"/>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75" y="1061049"/>
            <a:ext cx="6357668" cy="454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844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158" y="439947"/>
            <a:ext cx="6107502" cy="948906"/>
          </a:xfrm>
        </p:spPr>
        <p:txBody>
          <a:bodyPr>
            <a:normAutofit/>
          </a:bodyPr>
          <a:lstStyle/>
          <a:p>
            <a:pPr algn="ctr"/>
            <a:r>
              <a:rPr lang="en-US" sz="4000" b="1" dirty="0" smtClean="0">
                <a:solidFill>
                  <a:srgbClr val="00B050"/>
                </a:solidFill>
              </a:rPr>
              <a:t>The Pilot objectives</a:t>
            </a:r>
            <a:endParaRPr lang="en-US" sz="4000"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7656" y="5251469"/>
            <a:ext cx="3054927" cy="120950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828" y="5334870"/>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34309" y="1397480"/>
            <a:ext cx="6788990" cy="3816429"/>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Provide each participating practice with a good quality e-bike by August 2020</a:t>
            </a:r>
          </a:p>
          <a:p>
            <a:pPr marL="285750" indent="-285750">
              <a:buFont typeface="Arial" panose="020B0604020202020204" pitchFamily="34" charset="0"/>
              <a:buChar char="•"/>
            </a:pPr>
            <a:r>
              <a:rPr lang="en-GB" sz="2800" dirty="0" smtClean="0"/>
              <a:t>30% of home visits to be carried out by e-bike by summer 2021</a:t>
            </a:r>
          </a:p>
          <a:p>
            <a:pPr marL="285750" indent="-285750">
              <a:buFont typeface="Arial" panose="020B0604020202020204" pitchFamily="34" charset="0"/>
              <a:buChar char="•"/>
            </a:pPr>
            <a:r>
              <a:rPr lang="en-GB" sz="2800" dirty="0" smtClean="0"/>
              <a:t>80% of staff to have experienced riding the e-bike by summer 2021 </a:t>
            </a:r>
          </a:p>
          <a:p>
            <a:pPr marL="285750" indent="-285750">
              <a:buFont typeface="Arial" panose="020B0604020202020204" pitchFamily="34" charset="0"/>
              <a:buChar char="•"/>
            </a:pPr>
            <a:r>
              <a:rPr lang="en-GB" sz="2800" dirty="0" smtClean="0"/>
              <a:t>20% of staff to have borrow the e-bike for trial of commuting by summer 2021</a:t>
            </a:r>
          </a:p>
          <a:p>
            <a:pPr marL="285750" indent="-285750">
              <a:buFont typeface="Arial" panose="020B0604020202020204" pitchFamily="34" charset="0"/>
              <a:buChar char="•"/>
            </a:pPr>
            <a:endParaRPr lang="en-GB"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65" y="243758"/>
            <a:ext cx="3736975" cy="623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12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8158" y="681486"/>
            <a:ext cx="6107502" cy="4502989"/>
          </a:xfrm>
        </p:spPr>
        <p:txBody>
          <a:bodyPr>
            <a:normAutofit/>
          </a:bodyPr>
          <a:lstStyle/>
          <a:p>
            <a:r>
              <a:rPr lang="en-GB" sz="2800" dirty="0"/>
              <a:t>8 </a:t>
            </a:r>
            <a:r>
              <a:rPr lang="en-GB" sz="2800" dirty="0" smtClean="0"/>
              <a:t>General Practice </a:t>
            </a:r>
            <a:r>
              <a:rPr lang="en-GB" sz="2800" dirty="0"/>
              <a:t>surgeries in Inverness and </a:t>
            </a:r>
            <a:r>
              <a:rPr lang="en-GB" sz="2800" dirty="0" err="1"/>
              <a:t>neighboring</a:t>
            </a:r>
            <a:r>
              <a:rPr lang="en-GB" sz="2800" dirty="0"/>
              <a:t> </a:t>
            </a:r>
            <a:r>
              <a:rPr lang="en-GB" sz="2800" dirty="0" smtClean="0"/>
              <a:t>small towns </a:t>
            </a:r>
            <a:r>
              <a:rPr lang="en-GB" sz="2800" dirty="0"/>
              <a:t>are participating in </a:t>
            </a:r>
            <a:r>
              <a:rPr lang="en-GB" sz="2800" dirty="0" smtClean="0"/>
              <a:t>the </a:t>
            </a:r>
            <a:r>
              <a:rPr lang="en-GB" sz="2800" dirty="0" err="1" smtClean="0"/>
              <a:t>BTfHC</a:t>
            </a:r>
            <a:r>
              <a:rPr lang="en-GB" sz="2800" dirty="0" smtClean="0"/>
              <a:t> Pilot</a:t>
            </a:r>
            <a:br>
              <a:rPr lang="en-GB" sz="2800" dirty="0" smtClean="0"/>
            </a:br>
            <a:r>
              <a:rPr lang="en-GB" sz="2800" dirty="0"/>
              <a:t/>
            </a:r>
            <a:br>
              <a:rPr lang="en-GB" sz="2800" dirty="0"/>
            </a:br>
            <a:r>
              <a:rPr lang="en-GB" sz="2800" dirty="0" smtClean="0"/>
              <a:t>This consortia of GPs is committed to move toward sustainable transport</a:t>
            </a:r>
            <a:br>
              <a:rPr lang="en-GB" sz="2800" dirty="0" smtClean="0"/>
            </a:br>
            <a:r>
              <a:rPr lang="en-GB" sz="2800" dirty="0" smtClean="0"/>
              <a:t/>
            </a:r>
            <a:br>
              <a:rPr lang="en-GB" sz="2800" dirty="0" smtClean="0"/>
            </a:br>
            <a:r>
              <a:rPr lang="en-GB" sz="2800" dirty="0" smtClean="0"/>
              <a:t>They are great places for active travel role modelling </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7656" y="5251469"/>
            <a:ext cx="3054927" cy="120950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828" y="5334870"/>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R:\COMMON\PROJECTS\M\MOVE\WP 4 Co-creation mobility solutions pilots\Bikes and Trikes for HIghland Carers\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827" y="86264"/>
            <a:ext cx="4792694" cy="639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6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336" y="241540"/>
            <a:ext cx="5788324" cy="741871"/>
          </a:xfrm>
        </p:spPr>
        <p:txBody>
          <a:bodyPr>
            <a:normAutofit/>
          </a:bodyPr>
          <a:lstStyle/>
          <a:p>
            <a:pPr algn="ctr"/>
            <a:r>
              <a:rPr lang="en-US" sz="4000" b="1" dirty="0" smtClean="0">
                <a:solidFill>
                  <a:srgbClr val="00B050"/>
                </a:solidFill>
              </a:rPr>
              <a:t>Benefits of the Pilot</a:t>
            </a:r>
            <a:endParaRPr lang="en-US" sz="4000"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7656" y="5251469"/>
            <a:ext cx="3054927" cy="120950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828" y="5334870"/>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11" y="379696"/>
            <a:ext cx="4623759" cy="609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34642" y="1112808"/>
            <a:ext cx="6133381" cy="431888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Positive modelling of staff for patients</a:t>
            </a:r>
          </a:p>
          <a:p>
            <a:pPr marL="285750" indent="-285750">
              <a:buFont typeface="Arial" panose="020B0604020202020204" pitchFamily="34" charset="0"/>
              <a:buChar char="•"/>
            </a:pPr>
            <a:r>
              <a:rPr lang="en-GB" sz="2400" dirty="0" smtClean="0"/>
              <a:t>Overcoming barrier in moving towards low carbon emission transport</a:t>
            </a:r>
          </a:p>
          <a:p>
            <a:pPr marL="285750" indent="-285750">
              <a:buFont typeface="Arial" panose="020B0604020202020204" pitchFamily="34" charset="0"/>
              <a:buChar char="•"/>
            </a:pPr>
            <a:r>
              <a:rPr lang="en-GB" sz="2400" dirty="0" smtClean="0"/>
              <a:t>Fitter staff</a:t>
            </a:r>
          </a:p>
          <a:p>
            <a:pPr marL="285750" indent="-285750">
              <a:buFont typeface="Arial" panose="020B0604020202020204" pitchFamily="34" charset="0"/>
              <a:buChar char="•"/>
            </a:pPr>
            <a:r>
              <a:rPr lang="en-GB" sz="2400" dirty="0" smtClean="0"/>
              <a:t>Allow more staff to move towards e-bikes for home visiting or commuting</a:t>
            </a:r>
          </a:p>
          <a:p>
            <a:pPr marL="285750" indent="-285750">
              <a:buFont typeface="Arial" panose="020B0604020202020204" pitchFamily="34" charset="0"/>
              <a:buChar char="•"/>
            </a:pPr>
            <a:r>
              <a:rPr lang="en-GB" sz="2400" dirty="0" smtClean="0"/>
              <a:t>Building a positive experience of joined working by collaborating on the Pilot</a:t>
            </a:r>
          </a:p>
          <a:p>
            <a:pPr marL="285750" indent="-285750">
              <a:buFont typeface="Arial" panose="020B0604020202020204" pitchFamily="34" charset="0"/>
              <a:buChar char="•"/>
            </a:pPr>
            <a:r>
              <a:rPr lang="en-GB" sz="2400" dirty="0" smtClean="0"/>
              <a:t>Likely to have significant local positive media attention</a:t>
            </a:r>
          </a:p>
          <a:p>
            <a:pPr marL="285750" indent="-285750">
              <a:buFont typeface="Arial" panose="020B0604020202020204" pitchFamily="34" charset="0"/>
              <a:buChar char="•"/>
            </a:pPr>
            <a:r>
              <a:rPr lang="en-GB" sz="2400" dirty="0" smtClean="0"/>
              <a:t>Scalability </a:t>
            </a:r>
            <a:endParaRPr lang="en-GB" sz="2400" dirty="0"/>
          </a:p>
        </p:txBody>
      </p:sp>
    </p:spTree>
    <p:extLst>
      <p:ext uri="{BB962C8B-B14F-4D97-AF65-F5344CB8AC3E}">
        <p14:creationId xmlns:p14="http://schemas.microsoft.com/office/powerpoint/2010/main" val="418073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543" y="448575"/>
            <a:ext cx="10619117" cy="672859"/>
          </a:xfrm>
        </p:spPr>
        <p:txBody>
          <a:bodyPr>
            <a:normAutofit/>
          </a:bodyPr>
          <a:lstStyle/>
          <a:p>
            <a:pPr algn="ctr"/>
            <a:r>
              <a:rPr lang="en-US" sz="4000" b="1" dirty="0" smtClean="0">
                <a:solidFill>
                  <a:srgbClr val="00B050"/>
                </a:solidFill>
              </a:rPr>
              <a:t>Specific challenges </a:t>
            </a:r>
            <a:endParaRPr lang="en-US" sz="4000"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7656" y="5251469"/>
            <a:ext cx="3054927" cy="120950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828" y="5334870"/>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8302" y="1509623"/>
            <a:ext cx="10239555"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Social inequalities: no easy access to e-bikes by low paid staff</a:t>
            </a:r>
          </a:p>
          <a:p>
            <a:pPr marL="285750" indent="-285750">
              <a:buFont typeface="Arial" panose="020B0604020202020204" pitchFamily="34" charset="0"/>
              <a:buChar char="•"/>
            </a:pPr>
            <a:r>
              <a:rPr lang="en-GB" sz="2800" dirty="0" smtClean="0"/>
              <a:t>Behaviour change barriers to modal shift: access to fast transport across short distances, getting sweaty</a:t>
            </a:r>
          </a:p>
          <a:p>
            <a:pPr marL="285750" indent="-285750">
              <a:buFont typeface="Arial" panose="020B0604020202020204" pitchFamily="34" charset="0"/>
              <a:buChar char="•"/>
            </a:pPr>
            <a:r>
              <a:rPr lang="en-GB" sz="2800" dirty="0" smtClean="0"/>
              <a:t>Public perceptions: acceptable means of transport for home visits in most non urgent situations</a:t>
            </a:r>
          </a:p>
          <a:p>
            <a:pPr marL="285750" indent="-285750">
              <a:buFont typeface="Arial" panose="020B0604020202020204" pitchFamily="34" charset="0"/>
              <a:buChar char="•"/>
            </a:pPr>
            <a:r>
              <a:rPr lang="en-GB" sz="2800" dirty="0" smtClean="0"/>
              <a:t>Staff fitness and wellbeing: most (&gt;90%) commute short distances by car to work and have sedentary jobs</a:t>
            </a:r>
            <a:endParaRPr lang="en-GB" sz="2800" dirty="0"/>
          </a:p>
        </p:txBody>
      </p:sp>
    </p:spTree>
    <p:extLst>
      <p:ext uri="{BB962C8B-B14F-4D97-AF65-F5344CB8AC3E}">
        <p14:creationId xmlns:p14="http://schemas.microsoft.com/office/powerpoint/2010/main" val="235053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543" y="439947"/>
            <a:ext cx="10619117" cy="905774"/>
          </a:xfrm>
        </p:spPr>
        <p:txBody>
          <a:bodyPr>
            <a:normAutofit/>
          </a:bodyPr>
          <a:lstStyle/>
          <a:p>
            <a:pPr algn="ctr"/>
            <a:r>
              <a:rPr lang="en-US" sz="4000" b="1" dirty="0" smtClean="0">
                <a:solidFill>
                  <a:srgbClr val="00B050"/>
                </a:solidFill>
              </a:rPr>
              <a:t>How the Pilot will solve </a:t>
            </a:r>
            <a:r>
              <a:rPr lang="en-US" sz="4000" b="1" dirty="0">
                <a:solidFill>
                  <a:srgbClr val="00B050"/>
                </a:solidFill>
              </a:rPr>
              <a:t>these </a:t>
            </a:r>
            <a:r>
              <a:rPr lang="en-US" sz="4000" b="1" dirty="0" smtClean="0">
                <a:solidFill>
                  <a:srgbClr val="00B050"/>
                </a:solidFill>
              </a:rPr>
              <a:t>challenges?</a:t>
            </a:r>
            <a:endParaRPr lang="en-US" sz="4000"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7656" y="5251469"/>
            <a:ext cx="3054927" cy="120950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828" y="5334870"/>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05774" y="1319842"/>
            <a:ext cx="10463841" cy="3785652"/>
          </a:xfrm>
          <a:prstGeom prst="rect">
            <a:avLst/>
          </a:prstGeom>
        </p:spPr>
        <p:txBody>
          <a:bodyPr wrap="square">
            <a:spAutoFit/>
          </a:bodyPr>
          <a:lstStyle/>
          <a:p>
            <a:pPr marL="285750" indent="-285750">
              <a:buFont typeface="Arial" panose="020B0604020202020204" pitchFamily="34" charset="0"/>
              <a:buChar char="•"/>
            </a:pPr>
            <a:r>
              <a:rPr lang="en-GB" sz="2400" dirty="0"/>
              <a:t>Social inequalities</a:t>
            </a:r>
            <a:r>
              <a:rPr lang="en-GB" sz="2400" dirty="0" smtClean="0"/>
              <a:t>: the Pilot would allow bike use optimisation by ensuring that staff could use the bike for commuting and at weekends</a:t>
            </a:r>
          </a:p>
          <a:p>
            <a:pPr marL="285750" indent="-285750">
              <a:buFont typeface="Arial" panose="020B0604020202020204" pitchFamily="34" charset="0"/>
              <a:buChar char="•"/>
            </a:pPr>
            <a:r>
              <a:rPr lang="en-GB" sz="2400" dirty="0"/>
              <a:t> Behaviour change barriers to modal shift: </a:t>
            </a:r>
            <a:r>
              <a:rPr lang="en-GB" sz="2400" dirty="0" smtClean="0"/>
              <a:t>good quality e-bike that manages hills well, staff education and buddying around safe root</a:t>
            </a:r>
          </a:p>
          <a:p>
            <a:pPr marL="285750" indent="-285750">
              <a:buFont typeface="Arial" panose="020B0604020202020204" pitchFamily="34" charset="0"/>
              <a:buChar char="•"/>
            </a:pPr>
            <a:r>
              <a:rPr lang="en-GB" sz="2400" dirty="0"/>
              <a:t>Public perceptions: </a:t>
            </a:r>
            <a:r>
              <a:rPr lang="en-GB" sz="2400" dirty="0" smtClean="0"/>
              <a:t>communication with patients about the Pilot using social media highlighting that emergency care will not be delivered by bike, but also highlighting the health benefits to staff in using the bike, thereby contributing to role modelling</a:t>
            </a:r>
          </a:p>
          <a:p>
            <a:pPr marL="285750" indent="-285750">
              <a:buFont typeface="Arial" panose="020B0604020202020204" pitchFamily="34" charset="0"/>
              <a:buChar char="•"/>
            </a:pPr>
            <a:r>
              <a:rPr lang="en-GB" sz="2400" dirty="0"/>
              <a:t>Staff fitness and wellbeing: </a:t>
            </a:r>
            <a:r>
              <a:rPr lang="en-GB" sz="2400" dirty="0" smtClean="0"/>
              <a:t>likely to increase % commuting regularly by bike &gt;30% as staff identified wellbeing as their number one priority (staff survey)</a:t>
            </a:r>
            <a:endParaRPr lang="en-GB" sz="2400" dirty="0"/>
          </a:p>
        </p:txBody>
      </p:sp>
    </p:spTree>
    <p:extLst>
      <p:ext uri="{BB962C8B-B14F-4D97-AF65-F5344CB8AC3E}">
        <p14:creationId xmlns:p14="http://schemas.microsoft.com/office/powerpoint/2010/main" val="239151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784" y="508958"/>
            <a:ext cx="10619117" cy="767751"/>
          </a:xfrm>
        </p:spPr>
        <p:txBody>
          <a:bodyPr>
            <a:normAutofit/>
          </a:bodyPr>
          <a:lstStyle/>
          <a:p>
            <a:pPr algn="ctr"/>
            <a:r>
              <a:rPr lang="en-US" sz="4000" b="1" dirty="0" smtClean="0">
                <a:solidFill>
                  <a:srgbClr val="00B050"/>
                </a:solidFill>
              </a:rPr>
              <a:t>How will this be measured?</a:t>
            </a:r>
            <a:endParaRPr lang="en-US" sz="4000"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7656" y="5251469"/>
            <a:ext cx="3054927" cy="120950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828" y="5334870"/>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794" y="1423358"/>
            <a:ext cx="5481323" cy="485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85472" y="1733909"/>
            <a:ext cx="4753153"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Staff travel surveys</a:t>
            </a:r>
          </a:p>
          <a:p>
            <a:pPr marL="285750" indent="-285750">
              <a:buFont typeface="Arial" panose="020B0604020202020204" pitchFamily="34" charset="0"/>
              <a:buChar char="•"/>
            </a:pPr>
            <a:r>
              <a:rPr lang="en-GB" sz="2400" dirty="0" smtClean="0"/>
              <a:t>Bike use log</a:t>
            </a:r>
          </a:p>
          <a:p>
            <a:pPr marL="285750" indent="-285750">
              <a:buFont typeface="Arial" panose="020B0604020202020204" pitchFamily="34" charset="0"/>
              <a:buChar char="•"/>
            </a:pPr>
            <a:r>
              <a:rPr lang="en-GB" sz="2400" dirty="0" smtClean="0"/>
              <a:t>Home visit log</a:t>
            </a:r>
          </a:p>
          <a:p>
            <a:pPr marL="285750" indent="-285750">
              <a:buFont typeface="Arial" panose="020B0604020202020204" pitchFamily="34" charset="0"/>
              <a:buChar char="•"/>
            </a:pPr>
            <a:r>
              <a:rPr lang="en-GB" sz="2400" dirty="0" smtClean="0"/>
              <a:t>Cycle counts</a:t>
            </a:r>
          </a:p>
          <a:p>
            <a:pPr marL="285750" indent="-285750">
              <a:buFont typeface="Arial" panose="020B0604020202020204" pitchFamily="34" charset="0"/>
              <a:buChar char="•"/>
            </a:pPr>
            <a:r>
              <a:rPr lang="en-GB" sz="2400" dirty="0" smtClean="0"/>
              <a:t>Comparison with non-participating practices locally (matched for demographics) through staff and patient travel surveys</a:t>
            </a:r>
            <a:endParaRPr lang="en-GB" sz="2400" dirty="0"/>
          </a:p>
        </p:txBody>
      </p:sp>
    </p:spTree>
    <p:extLst>
      <p:ext uri="{BB962C8B-B14F-4D97-AF65-F5344CB8AC3E}">
        <p14:creationId xmlns:p14="http://schemas.microsoft.com/office/powerpoint/2010/main" val="358150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2" y="365125"/>
            <a:ext cx="10517038" cy="601033"/>
          </a:xfrm>
        </p:spPr>
        <p:txBody>
          <a:bodyPr>
            <a:normAutofit fontScale="90000"/>
          </a:bodyPr>
          <a:lstStyle/>
          <a:p>
            <a:pPr algn="ctr"/>
            <a:r>
              <a:rPr lang="en-US" b="1" dirty="0" smtClean="0">
                <a:solidFill>
                  <a:srgbClr val="00B050"/>
                </a:solidFill>
              </a:rPr>
              <a:t>The Pilot timeline</a:t>
            </a:r>
            <a:endParaRPr lang="en-US"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44594" y="5486600"/>
            <a:ext cx="3054927" cy="1209502"/>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397" y="5567782"/>
            <a:ext cx="11398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74462" y="3244334"/>
            <a:ext cx="237566" cy="369332"/>
          </a:xfrm>
          <a:prstGeom prst="rect">
            <a:avLst/>
          </a:prstGeom>
        </p:spPr>
        <p:txBody>
          <a:bodyPr wrap="none">
            <a:spAutoFit/>
          </a:bodyPr>
          <a:lstStyle/>
          <a:p>
            <a:r>
              <a:rPr lang="en-GB" dirty="0" smtClean="0"/>
              <a:t> </a:t>
            </a:r>
            <a:endParaRPr lang="en-GB"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59" y="1362974"/>
            <a:ext cx="11113960" cy="405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845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5409</TotalTime>
  <Words>536</Words>
  <Application>Microsoft Office PowerPoint</Application>
  <PresentationFormat>Custom</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Mobility Oppurtunities Valuable to Everbody (MOVE)</vt:lpstr>
      <vt:lpstr>The Pilot aim </vt:lpstr>
      <vt:lpstr>The Pilot objectives</vt:lpstr>
      <vt:lpstr>8 General Practice surgeries in Inverness and neighboring small towns are participating in the BTfHC Pilot  This consortia of GPs is committed to move toward sustainable transport  They are great places for active travel role modelling </vt:lpstr>
      <vt:lpstr>Benefits of the Pilot</vt:lpstr>
      <vt:lpstr>Specific challenges </vt:lpstr>
      <vt:lpstr>How the Pilot will solve these challenges?</vt:lpstr>
      <vt:lpstr>How will this be measured?</vt:lpstr>
      <vt:lpstr>The Pilot timeline</vt:lpstr>
      <vt:lpstr>The Pilot progress and problems</vt:lpstr>
      <vt:lpstr> Communication and Dissemination of the Pilot</vt:lpstr>
    </vt:vector>
  </TitlesOfParts>
  <Company>HZ University Of Applied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Annelies Koomansvandendries</dc:creator>
  <cp:lastModifiedBy>Tatyana Brown</cp:lastModifiedBy>
  <cp:revision>33</cp:revision>
  <dcterms:created xsi:type="dcterms:W3CDTF">2018-11-26T10:45:09Z</dcterms:created>
  <dcterms:modified xsi:type="dcterms:W3CDTF">2020-09-08T08:33:46Z</dcterms:modified>
</cp:coreProperties>
</file>