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6"/>
  </p:notesMasterIdLst>
  <p:handoutMasterIdLst>
    <p:handoutMasterId r:id="rId7"/>
  </p:handoutMasterIdLst>
  <p:sldIdLst>
    <p:sldId id="268" r:id="rId2"/>
    <p:sldId id="269" r:id="rId3"/>
    <p:sldId id="271" r:id="rId4"/>
    <p:sldId id="276" r:id="rId5"/>
  </p:sldIdLst>
  <p:sldSz cx="9144000" cy="6858000" type="screen4x3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80"/>
    <a:srgbClr val="1E3E5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2" autoAdjust="0"/>
    <p:restoredTop sz="75226" autoAdjust="0"/>
  </p:normalViewPr>
  <p:slideViewPr>
    <p:cSldViewPr>
      <p:cViewPr varScale="1">
        <p:scale>
          <a:sx n="86" d="100"/>
          <a:sy n="86" d="100"/>
        </p:scale>
        <p:origin x="219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>
              <a:defRPr/>
            </a:pPr>
            <a:fld id="{908FCEED-0728-4934-AA77-C20330B476D3}" type="datetimeFigureOut">
              <a:rPr lang="de-DE"/>
              <a:pPr>
                <a:defRPr/>
              </a:pPr>
              <a:t>04.02.2021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>
              <a:defRPr/>
            </a:pPr>
            <a:r>
              <a:rPr lang="de-DE"/>
              <a:t>Fußzeile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>
              <a:defRPr/>
            </a:pPr>
            <a:fld id="{FD02C1D2-A2AA-447F-B73B-11AE9475ECD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45281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>
              <a:defRPr/>
            </a:pPr>
            <a:fld id="{614CF948-7B6E-408A-9769-D75D0886CAC0}" type="datetimeFigureOut">
              <a:rPr lang="de-DE"/>
              <a:pPr>
                <a:defRPr/>
              </a:pPr>
              <a:t>04.02.2021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>
              <a:defRPr/>
            </a:pPr>
            <a:r>
              <a:rPr lang="de-DE"/>
              <a:t>Fußzeile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>
              <a:defRPr/>
            </a:pPr>
            <a:fld id="{1E97BDFF-0AC5-494C-90C2-63A8BE427F0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675433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Fußzeile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97BDFF-0AC5-494C-90C2-63A8BE427F09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8343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Fußzeile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97BDFF-0AC5-494C-90C2-63A8BE427F09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2866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Fußzeile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97BDFF-0AC5-494C-90C2-63A8BE427F09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627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 userDrawn="1"/>
        </p:nvSpPr>
        <p:spPr bwMode="auto">
          <a:xfrm>
            <a:off x="0" y="5173"/>
            <a:ext cx="9144000" cy="6858000"/>
          </a:xfrm>
          <a:prstGeom prst="rect">
            <a:avLst/>
          </a:prstGeom>
          <a:solidFill>
            <a:srgbClr val="004F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de-DE" altLang="de-DE">
              <a:solidFill>
                <a:srgbClr val="004F80"/>
              </a:solidFill>
              <a:latin typeface="Neue Praxis" charset="0"/>
            </a:endParaRPr>
          </a:p>
        </p:txBody>
      </p:sp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46050" y="179388"/>
            <a:ext cx="8839200" cy="12969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de-DE" altLang="de-DE">
              <a:solidFill>
                <a:srgbClr val="004F80"/>
              </a:solidFill>
              <a:latin typeface="Neue Praxis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900113" y="6172200"/>
            <a:ext cx="7593012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de-DE" sz="1600" dirty="0">
              <a:solidFill>
                <a:schemeClr val="tx2"/>
              </a:solidFill>
              <a:latin typeface="BundesSans Office" pitchFamily="34" charset="0"/>
            </a:endParaRPr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99592" y="2844000"/>
            <a:ext cx="5544616" cy="719138"/>
          </a:xfrm>
          <a:prstGeom prst="rect">
            <a:avLst/>
          </a:prstGeom>
        </p:spPr>
        <p:txBody>
          <a:bodyPr/>
          <a:lstStyle>
            <a:lvl1pPr>
              <a:defRPr sz="33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BundesSerif 33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99592" y="3717032"/>
            <a:ext cx="5112000" cy="431800"/>
          </a:xfrm>
          <a:prstGeom prst="rect">
            <a:avLst/>
          </a:prstGeom>
        </p:spPr>
        <p:txBody>
          <a:bodyPr tIns="36000" rIns="36000" bIns="36000"/>
          <a:lstStyle>
            <a:lvl1pPr marL="0" indent="0">
              <a:buFont typeface="Wingdings 3" charset="2"/>
              <a:buNone/>
              <a:defRPr sz="2000">
                <a:solidFill>
                  <a:schemeClr val="bg1"/>
                </a:solidFill>
                <a:latin typeface="BundesSans Office" pitchFamily="34" charset="0"/>
              </a:defRPr>
            </a:lvl1pPr>
          </a:lstStyle>
          <a:p>
            <a:r>
              <a:rPr lang="de-DE" dirty="0" err="1"/>
              <a:t>Subline</a:t>
            </a:r>
            <a:r>
              <a:rPr lang="de-DE" dirty="0"/>
              <a:t> </a:t>
            </a:r>
            <a:r>
              <a:rPr lang="de-DE" dirty="0" err="1"/>
              <a:t>BundesSans</a:t>
            </a:r>
            <a:r>
              <a:rPr lang="de-DE" dirty="0"/>
              <a:t> 20pt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1" y="190800"/>
            <a:ext cx="2101707" cy="12708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7C181BD-90DE-384D-B410-1876E33121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050" y="4853384"/>
            <a:ext cx="91059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78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 Zusatz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F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de-DE" altLang="de-DE">
              <a:solidFill>
                <a:srgbClr val="004F80"/>
              </a:solidFill>
              <a:latin typeface="Neue Praxis" charset="0"/>
            </a:endParaRPr>
          </a:p>
        </p:txBody>
      </p:sp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46050" y="179388"/>
            <a:ext cx="8839200" cy="12969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de-DE" altLang="de-DE">
              <a:solidFill>
                <a:srgbClr val="004F80"/>
              </a:solidFill>
              <a:latin typeface="Neue Praxis" charset="0"/>
            </a:endParaRP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0" hasCustomPrompt="1"/>
          </p:nvPr>
        </p:nvSpPr>
        <p:spPr>
          <a:xfrm>
            <a:off x="7092280" y="432000"/>
            <a:ext cx="1357200" cy="514800"/>
          </a:xfrm>
          <a:prstGeom prst="rect">
            <a:avLst/>
          </a:prstGeom>
        </p:spPr>
        <p:txBody>
          <a:bodyPr/>
          <a:lstStyle>
            <a:lvl1pPr>
              <a:buNone/>
              <a:defRPr sz="1800" baseline="0">
                <a:latin typeface="BundesSans Office"/>
              </a:defRPr>
            </a:lvl1pPr>
          </a:lstStyle>
          <a:p>
            <a:r>
              <a:rPr lang="de-DE" dirty="0"/>
              <a:t>Zusatzlogo </a:t>
            </a: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900113" y="6172200"/>
            <a:ext cx="7593012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de-DE" sz="1600" dirty="0">
              <a:solidFill>
                <a:schemeClr val="tx2"/>
              </a:solidFill>
              <a:latin typeface="BundesSans Office" pitchFamily="34" charset="0"/>
            </a:endParaRPr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99592" y="2844000"/>
            <a:ext cx="5472608" cy="719138"/>
          </a:xfrm>
          <a:prstGeom prst="rect">
            <a:avLst/>
          </a:prstGeom>
        </p:spPr>
        <p:txBody>
          <a:bodyPr/>
          <a:lstStyle>
            <a:lvl1pPr>
              <a:defRPr sz="33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BundesSerif 33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99592" y="3717032"/>
            <a:ext cx="5112000" cy="431800"/>
          </a:xfrm>
          <a:prstGeom prst="rect">
            <a:avLst/>
          </a:prstGeom>
        </p:spPr>
        <p:txBody>
          <a:bodyPr tIns="36000" rIns="36000" bIns="36000"/>
          <a:lstStyle>
            <a:lvl1pPr marL="0" indent="0">
              <a:buFont typeface="Wingdings 3" charset="2"/>
              <a:buNone/>
              <a:defRPr sz="2000">
                <a:solidFill>
                  <a:schemeClr val="bg1"/>
                </a:solidFill>
                <a:latin typeface="BundesSans Office" pitchFamily="34" charset="0"/>
              </a:defRPr>
            </a:lvl1pPr>
          </a:lstStyle>
          <a:p>
            <a:r>
              <a:rPr lang="de-DE" dirty="0" err="1"/>
              <a:t>Subline</a:t>
            </a:r>
            <a:r>
              <a:rPr lang="de-DE" dirty="0"/>
              <a:t> </a:t>
            </a:r>
            <a:r>
              <a:rPr lang="de-DE" dirty="0" err="1"/>
              <a:t>BundesSans</a:t>
            </a:r>
            <a:r>
              <a:rPr lang="de-DE" dirty="0"/>
              <a:t> 20pt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1" y="190800"/>
            <a:ext cx="2101707" cy="12708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7779D73-7CF1-8143-AAD6-F2B3FDC37B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050" y="4853384"/>
            <a:ext cx="91059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78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Rectangle 19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7544" y="1628800"/>
            <a:ext cx="8172000" cy="4104456"/>
          </a:xfrm>
          <a:prstGeom prst="rect">
            <a:avLst/>
          </a:prstGeom>
        </p:spPr>
        <p:txBody>
          <a:bodyPr tIns="36000" rIns="36000" bIns="3600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Arial" pitchFamily="34" charset="0"/>
              <a:buNone/>
              <a:tabLst/>
              <a:defRPr lang="de-DE" sz="2000" b="0" baseline="0" smtClean="0">
                <a:solidFill>
                  <a:srgbClr val="004F80"/>
                </a:solidFill>
                <a:latin typeface="BundesSans Office"/>
              </a:defRPr>
            </a:lvl1pPr>
          </a:lstStyle>
          <a:p>
            <a:r>
              <a:rPr lang="de-DE" dirty="0"/>
              <a:t>Standard-Fließtext: </a:t>
            </a:r>
            <a:r>
              <a:rPr lang="de-DE" dirty="0" err="1"/>
              <a:t>BundesSans</a:t>
            </a:r>
            <a:r>
              <a:rPr lang="de-DE" dirty="0"/>
              <a:t> Office Regular 20 </a:t>
            </a:r>
            <a:r>
              <a:rPr lang="de-DE" dirty="0" err="1"/>
              <a:t>pt</a:t>
            </a:r>
            <a:r>
              <a:rPr lang="de-DE" dirty="0"/>
              <a:t> (wenn nötig: bis min. 16 </a:t>
            </a:r>
            <a:r>
              <a:rPr lang="de-DE" dirty="0" err="1"/>
              <a:t>pt</a:t>
            </a:r>
            <a:r>
              <a:rPr lang="de-DE" dirty="0"/>
              <a:t> verkleinern); Zwischenheadlines und Hervorhebungen fett</a:t>
            </a:r>
          </a:p>
          <a:p>
            <a:endParaRPr lang="de-DE" dirty="0"/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7544" y="476672"/>
            <a:ext cx="5760000" cy="980728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3000" b="0">
                <a:solidFill>
                  <a:srgbClr val="004F80"/>
                </a:solidFill>
              </a:defRPr>
            </a:lvl1pPr>
          </a:lstStyle>
          <a:p>
            <a:r>
              <a:rPr lang="de-DE" dirty="0"/>
              <a:t>Headline BundesSerif 30 </a:t>
            </a:r>
            <a:r>
              <a:rPr lang="de-DE" dirty="0" err="1"/>
              <a:t>pt</a:t>
            </a:r>
            <a:r>
              <a:rPr lang="de-DE" dirty="0"/>
              <a:t>;</a:t>
            </a:r>
            <a:br>
              <a:rPr lang="de-DE" dirty="0"/>
            </a:br>
            <a:r>
              <a:rPr lang="de-DE" dirty="0"/>
              <a:t>max. zweizeilig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760000" y="6309320"/>
            <a:ext cx="2895600" cy="365125"/>
          </a:xfrm>
        </p:spPr>
        <p:txBody>
          <a:bodyPr/>
          <a:lstStyle/>
          <a:p>
            <a:r>
              <a:rPr lang="en-US"/>
              <a:t>Webinar | Talks about the uncertain promise of blockchain | January 21,2021    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950800"/>
            <a:ext cx="1363430" cy="8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78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7544" y="476672"/>
            <a:ext cx="5760000" cy="980728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3000" b="0">
                <a:solidFill>
                  <a:srgbClr val="004F80"/>
                </a:solidFill>
              </a:defRPr>
            </a:lvl1pPr>
          </a:lstStyle>
          <a:p>
            <a:r>
              <a:rPr lang="de-DE" dirty="0"/>
              <a:t>Headline BundesSerif 30 </a:t>
            </a:r>
            <a:r>
              <a:rPr lang="de-DE" dirty="0" err="1"/>
              <a:t>pt</a:t>
            </a:r>
            <a:r>
              <a:rPr lang="de-DE" dirty="0"/>
              <a:t>;</a:t>
            </a:r>
            <a:br>
              <a:rPr lang="de-DE" dirty="0"/>
            </a:br>
            <a:r>
              <a:rPr lang="de-DE" dirty="0"/>
              <a:t>max. zweizeilig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628800"/>
            <a:ext cx="8172000" cy="410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None/>
              <a:tabLst/>
              <a:defRPr sz="2000">
                <a:latin typeface="BundesSans Office"/>
              </a:defRPr>
            </a:lvl1pPr>
            <a:lvl2pPr marL="361950" indent="-192088" algn="l">
              <a:buFont typeface="Arial" pitchFamily="34" charset="0"/>
              <a:buChar char="•"/>
              <a:defRPr sz="1800">
                <a:latin typeface="BundesSans Office"/>
              </a:defRPr>
            </a:lvl2pPr>
            <a:lvl3pPr marL="711200" indent="-284163" algn="l">
              <a:buFont typeface="Arial" pitchFamily="34" charset="0"/>
              <a:buChar char="•"/>
              <a:tabLst/>
              <a:defRPr sz="1800">
                <a:latin typeface="BundesSans Office"/>
              </a:defRPr>
            </a:lvl3pPr>
            <a:lvl4pPr marL="714375" indent="131763" algn="l">
              <a:buFont typeface="Arial" pitchFamily="34" charset="0"/>
              <a:buChar char="•"/>
              <a:defRPr>
                <a:latin typeface="BundesSans Office"/>
              </a:defRPr>
            </a:lvl4pPr>
            <a:lvl5pPr marL="1160463" indent="-228600" algn="l">
              <a:buFont typeface="Arial" pitchFamily="34" charset="0"/>
              <a:buChar char="•"/>
              <a:defRPr baseline="0">
                <a:latin typeface="BundesSans Office"/>
              </a:defRPr>
            </a:lvl5pPr>
            <a:lvl6pPr marL="1436688" indent="-228600" algn="l">
              <a:buFont typeface="Arial" pitchFamily="34" charset="0"/>
              <a:buChar char="•"/>
              <a:defRPr>
                <a:solidFill>
                  <a:srgbClr val="004F80"/>
                </a:solidFill>
                <a:latin typeface="BundesSans Office"/>
              </a:defRPr>
            </a:lvl6pPr>
            <a:lvl7pPr marL="1704975" indent="-171450" algn="l">
              <a:defRPr baseline="0">
                <a:solidFill>
                  <a:srgbClr val="004F80"/>
                </a:solidFill>
                <a:latin typeface="BundesSans Office"/>
              </a:defRPr>
            </a:lvl7pPr>
          </a:lstStyle>
          <a:p>
            <a:r>
              <a:rPr lang="de-DE" dirty="0"/>
              <a:t>Standard-Fließtext: </a:t>
            </a:r>
            <a:r>
              <a:rPr lang="de-DE" dirty="0" err="1"/>
              <a:t>BundesSans</a:t>
            </a:r>
            <a:r>
              <a:rPr lang="de-DE" dirty="0"/>
              <a:t> Office Regular 20 </a:t>
            </a:r>
            <a:r>
              <a:rPr lang="de-DE" dirty="0" err="1"/>
              <a:t>pt</a:t>
            </a:r>
            <a:r>
              <a:rPr lang="de-DE" dirty="0"/>
              <a:t> (wenn nötig: bis min. 16 </a:t>
            </a:r>
            <a:r>
              <a:rPr lang="de-DE" dirty="0" err="1"/>
              <a:t>pt</a:t>
            </a:r>
            <a:r>
              <a:rPr lang="de-DE" dirty="0"/>
              <a:t> verkleinern); Aufzählungen über Menüleiste starten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  <a:p>
            <a:pPr lvl="6"/>
            <a:r>
              <a:rPr lang="de-DE" dirty="0"/>
              <a:t>Sechste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760000" y="6309320"/>
            <a:ext cx="2895600" cy="365125"/>
          </a:xfrm>
        </p:spPr>
        <p:txBody>
          <a:bodyPr/>
          <a:lstStyle/>
          <a:p>
            <a:r>
              <a:rPr lang="en-US"/>
              <a:t>Webinar | Talks about the uncertain promise of blockchain | January 21,2021    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950800"/>
            <a:ext cx="1363430" cy="8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78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7544" y="476672"/>
            <a:ext cx="5760000" cy="980728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3000" b="0">
                <a:solidFill>
                  <a:srgbClr val="004F80"/>
                </a:solidFill>
              </a:defRPr>
            </a:lvl1pPr>
          </a:lstStyle>
          <a:p>
            <a:r>
              <a:rPr lang="de-DE" dirty="0"/>
              <a:t>Headline BundesSerif 30 </a:t>
            </a:r>
            <a:r>
              <a:rPr lang="de-DE" dirty="0" err="1"/>
              <a:t>pt</a:t>
            </a:r>
            <a:r>
              <a:rPr lang="de-DE" dirty="0"/>
              <a:t>;</a:t>
            </a:r>
            <a:br>
              <a:rPr lang="de-DE" dirty="0"/>
            </a:br>
            <a:r>
              <a:rPr lang="de-DE" dirty="0"/>
              <a:t>max. zweizeilig 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idx="1" hasCustomPrompt="1"/>
          </p:nvPr>
        </p:nvSpPr>
        <p:spPr bwMode="auto">
          <a:xfrm>
            <a:off x="467544" y="1628800"/>
            <a:ext cx="8172000" cy="40324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80975" indent="-180975">
              <a:buFont typeface="Arial" pitchFamily="34" charset="0"/>
              <a:buChar char="•"/>
              <a:defRPr sz="2000" baseline="0">
                <a:solidFill>
                  <a:srgbClr val="004F80"/>
                </a:solidFill>
                <a:latin typeface="BundesSans Office"/>
              </a:defRPr>
            </a:lvl1pPr>
            <a:lvl2pPr marL="539750" indent="-284163">
              <a:buFont typeface="Arial" pitchFamily="34" charset="0"/>
              <a:buChar char="•"/>
              <a:defRPr sz="1800" baseline="0">
                <a:solidFill>
                  <a:srgbClr val="004F80"/>
                </a:solidFill>
                <a:latin typeface="BundesSans Office"/>
              </a:defRPr>
            </a:lvl2pPr>
            <a:lvl3pPr marL="892175" indent="-284163">
              <a:buFont typeface="Arial" pitchFamily="34" charset="0"/>
              <a:buChar char="•"/>
              <a:defRPr sz="1800">
                <a:solidFill>
                  <a:srgbClr val="004F80"/>
                </a:solidFill>
                <a:latin typeface="BundesSans Office"/>
              </a:defRPr>
            </a:lvl3pPr>
            <a:lvl4pPr marL="1160463" indent="-228600">
              <a:buFont typeface="Arial" pitchFamily="34" charset="0"/>
              <a:buChar char="•"/>
              <a:defRPr sz="1600">
                <a:solidFill>
                  <a:srgbClr val="004F80"/>
                </a:solidFill>
                <a:latin typeface="BundesSans Office"/>
              </a:defRPr>
            </a:lvl4pPr>
            <a:lvl5pPr marL="1436688" indent="-228600">
              <a:buFont typeface="Arial" pitchFamily="34" charset="0"/>
              <a:buChar char="•"/>
              <a:defRPr sz="1600">
                <a:solidFill>
                  <a:srgbClr val="004F80"/>
                </a:solidFill>
                <a:latin typeface="BundesSans Office"/>
              </a:defRPr>
            </a:lvl5pPr>
            <a:lvl6pPr marL="1703388" indent="-228600">
              <a:defRPr>
                <a:solidFill>
                  <a:srgbClr val="004F80"/>
                </a:solidFill>
                <a:latin typeface="BundesSans Office"/>
              </a:defRPr>
            </a:lvl6pPr>
            <a:lvl7pPr marL="1970088" indent="-228600">
              <a:defRPr sz="1400">
                <a:solidFill>
                  <a:srgbClr val="004F80"/>
                </a:solidFill>
              </a:defRPr>
            </a:lvl7pPr>
          </a:lstStyle>
          <a:p>
            <a:pPr lvl="0"/>
            <a:r>
              <a:rPr lang="de-DE" noProof="0" dirty="0"/>
              <a:t>Aufzählungen </a:t>
            </a:r>
            <a:r>
              <a:rPr lang="de-DE" noProof="0" dirty="0" err="1"/>
              <a:t>BundesSans</a:t>
            </a:r>
            <a:r>
              <a:rPr lang="de-DE" noProof="0" dirty="0"/>
              <a:t>; beginnend bei 20 </a:t>
            </a:r>
            <a:r>
              <a:rPr lang="de-DE" noProof="0" dirty="0" err="1"/>
              <a:t>pt</a:t>
            </a:r>
            <a:endParaRPr lang="de-DE" noProof="0" dirty="0"/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  <a:p>
            <a:pPr lvl="5"/>
            <a:r>
              <a:rPr lang="de-DE" noProof="0" dirty="0">
                <a:latin typeface="BundesSans Office"/>
              </a:rPr>
              <a:t>Sechste Ebene</a:t>
            </a:r>
          </a:p>
          <a:p>
            <a:pPr lvl="6"/>
            <a:r>
              <a:rPr lang="de-DE" sz="1400" noProof="0" dirty="0">
                <a:latin typeface="BundesSans Office"/>
              </a:rPr>
              <a:t>Siebte Ebene</a:t>
            </a:r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760000" y="6309320"/>
            <a:ext cx="2895600" cy="365125"/>
          </a:xfrm>
        </p:spPr>
        <p:txBody>
          <a:bodyPr/>
          <a:lstStyle/>
          <a:p>
            <a:r>
              <a:rPr lang="en-US"/>
              <a:t>Webinar | Talks about the uncertain promise of blockchain | January 21,2021    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950800"/>
            <a:ext cx="1363430" cy="8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78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gross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7544" y="476672"/>
            <a:ext cx="5616000" cy="980728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3000" b="0">
                <a:solidFill>
                  <a:srgbClr val="004F80"/>
                </a:solidFill>
              </a:defRPr>
            </a:lvl1pPr>
          </a:lstStyle>
          <a:p>
            <a:r>
              <a:rPr lang="de-DE" dirty="0"/>
              <a:t>Headline BundesSerif 30 </a:t>
            </a:r>
            <a:r>
              <a:rPr lang="de-DE" dirty="0" err="1"/>
              <a:t>pt</a:t>
            </a:r>
            <a:r>
              <a:rPr lang="de-DE" dirty="0"/>
              <a:t>;</a:t>
            </a:r>
            <a:br>
              <a:rPr lang="de-DE" dirty="0"/>
            </a:br>
            <a:r>
              <a:rPr lang="de-DE" dirty="0"/>
              <a:t>max. zweizeilig 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7544" y="1628800"/>
            <a:ext cx="2556000" cy="4068000"/>
          </a:xfrm>
          <a:prstGeom prst="rect">
            <a:avLst/>
          </a:prstGeom>
        </p:spPr>
        <p:txBody>
          <a:bodyPr tIns="36000" rIns="36000" bIns="3600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 3" charset="2"/>
              <a:buNone/>
              <a:tabLst/>
              <a:defRPr lang="de-DE" sz="2000" b="0" baseline="0" smtClean="0">
                <a:solidFill>
                  <a:srgbClr val="004F80"/>
                </a:solidFill>
                <a:latin typeface="BundesSans Office"/>
              </a:defRPr>
            </a:lvl1pPr>
          </a:lstStyle>
          <a:p>
            <a:r>
              <a:rPr lang="de-DE" dirty="0"/>
              <a:t>Standard-Fließtext: </a:t>
            </a:r>
            <a:r>
              <a:rPr lang="de-DE" dirty="0" err="1"/>
              <a:t>BundesSans</a:t>
            </a:r>
            <a:r>
              <a:rPr lang="de-DE" dirty="0"/>
              <a:t> Office Regular 20 </a:t>
            </a:r>
            <a:r>
              <a:rPr lang="de-DE" dirty="0" err="1"/>
              <a:t>pt</a:t>
            </a:r>
            <a:r>
              <a:rPr lang="de-DE" dirty="0"/>
              <a:t> (wenn nötig: bis min. 16 </a:t>
            </a:r>
            <a:r>
              <a:rPr lang="de-DE" dirty="0" err="1"/>
              <a:t>pt</a:t>
            </a:r>
            <a:r>
              <a:rPr lang="de-DE" dirty="0"/>
              <a:t> verkleinern); Zwischenheadlines und Hervorhebungen fett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3240448" y="1665256"/>
            <a:ext cx="5364000" cy="406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5760000" y="6300000"/>
            <a:ext cx="2895600" cy="365125"/>
          </a:xfrm>
        </p:spPr>
        <p:txBody>
          <a:bodyPr/>
          <a:lstStyle/>
          <a:p>
            <a:r>
              <a:rPr lang="en-US"/>
              <a:t>Webinar | Talks about the uncertain promise of blockchain | January 21,2021    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950800"/>
            <a:ext cx="1363430" cy="8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78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gross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7544" y="476672"/>
            <a:ext cx="5616000" cy="980728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3000" b="0">
                <a:solidFill>
                  <a:srgbClr val="004F80"/>
                </a:solidFill>
              </a:defRPr>
            </a:lvl1pPr>
          </a:lstStyle>
          <a:p>
            <a:r>
              <a:rPr lang="de-DE" dirty="0"/>
              <a:t>Headline BundesSerif 30 </a:t>
            </a:r>
            <a:r>
              <a:rPr lang="de-DE" dirty="0" err="1"/>
              <a:t>pt</a:t>
            </a:r>
            <a:r>
              <a:rPr lang="de-DE" dirty="0"/>
              <a:t>;</a:t>
            </a:r>
            <a:br>
              <a:rPr lang="de-DE" dirty="0"/>
            </a:br>
            <a:r>
              <a:rPr lang="de-DE" dirty="0"/>
              <a:t>max. zweizeilig 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084168" y="1628800"/>
            <a:ext cx="2556000" cy="4068000"/>
          </a:xfrm>
          <a:prstGeom prst="rect">
            <a:avLst/>
          </a:prstGeom>
        </p:spPr>
        <p:txBody>
          <a:bodyPr tIns="36000" rIns="36000" bIns="3600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 3" charset="2"/>
              <a:buNone/>
              <a:tabLst/>
              <a:defRPr lang="de-DE" sz="2000" b="0" baseline="0" smtClean="0">
                <a:solidFill>
                  <a:srgbClr val="004F80"/>
                </a:solidFill>
                <a:latin typeface="BundesSans Office"/>
              </a:defRPr>
            </a:lvl1pPr>
          </a:lstStyle>
          <a:p>
            <a:r>
              <a:rPr lang="de-DE" dirty="0"/>
              <a:t>Standard-Fließtext: </a:t>
            </a:r>
            <a:r>
              <a:rPr lang="de-DE" dirty="0" err="1"/>
              <a:t>BundesSans</a:t>
            </a:r>
            <a:r>
              <a:rPr lang="de-DE" dirty="0"/>
              <a:t> Office Regular 20 </a:t>
            </a:r>
            <a:r>
              <a:rPr lang="de-DE" dirty="0" err="1"/>
              <a:t>pt</a:t>
            </a:r>
            <a:r>
              <a:rPr lang="de-DE" dirty="0"/>
              <a:t> (wenn nötig: bis min. 16 </a:t>
            </a:r>
            <a:r>
              <a:rPr lang="de-DE" dirty="0" err="1"/>
              <a:t>pt</a:t>
            </a:r>
            <a:r>
              <a:rPr lang="de-DE" dirty="0"/>
              <a:t> verkleinern); Zwischenheadlines und Hervorhebungen fett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467544" y="1628800"/>
            <a:ext cx="5364000" cy="406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5760000" y="6309320"/>
            <a:ext cx="2895600" cy="365125"/>
          </a:xfrm>
        </p:spPr>
        <p:txBody>
          <a:bodyPr/>
          <a:lstStyle/>
          <a:p>
            <a:r>
              <a:rPr lang="en-US"/>
              <a:t>Webinar | Talks about the uncertain promise of blockchain | January 21,2021    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950800"/>
            <a:ext cx="1363430" cy="8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78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ae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7544" y="476672"/>
            <a:ext cx="5616000" cy="980728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3000" b="0">
                <a:solidFill>
                  <a:srgbClr val="004F80"/>
                </a:solidFill>
              </a:defRPr>
            </a:lvl1pPr>
          </a:lstStyle>
          <a:p>
            <a:r>
              <a:rPr lang="de-DE" dirty="0"/>
              <a:t>Headline BundesSerif 30 </a:t>
            </a:r>
            <a:r>
              <a:rPr lang="de-DE" dirty="0" err="1"/>
              <a:t>pt</a:t>
            </a:r>
            <a:r>
              <a:rPr lang="de-DE" dirty="0"/>
              <a:t>;</a:t>
            </a:r>
            <a:br>
              <a:rPr lang="de-DE" dirty="0"/>
            </a:br>
            <a:r>
              <a:rPr lang="de-DE" dirty="0"/>
              <a:t>max. zweizeilig 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0"/>
          </p:nvPr>
        </p:nvSpPr>
        <p:spPr>
          <a:xfrm>
            <a:off x="467544" y="1665256"/>
            <a:ext cx="8172000" cy="406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5760000" y="6309320"/>
            <a:ext cx="2895600" cy="365125"/>
          </a:xfrm>
        </p:spPr>
        <p:txBody>
          <a:bodyPr/>
          <a:lstStyle/>
          <a:p>
            <a:r>
              <a:rPr lang="en-US"/>
              <a:t>Webinar | Talks about the uncertain promise of blockchain | January 21,2021    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950800"/>
            <a:ext cx="1363430" cy="8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7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gramm vollflae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7544" y="476672"/>
            <a:ext cx="5616000" cy="980728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3000" b="0">
                <a:solidFill>
                  <a:srgbClr val="004F80"/>
                </a:solidFill>
              </a:defRPr>
            </a:lvl1pPr>
          </a:lstStyle>
          <a:p>
            <a:r>
              <a:rPr lang="de-DE" dirty="0"/>
              <a:t>Headline BundesSerif 30 </a:t>
            </a:r>
            <a:r>
              <a:rPr lang="de-DE" dirty="0" err="1"/>
              <a:t>pt</a:t>
            </a:r>
            <a:r>
              <a:rPr lang="de-DE" dirty="0"/>
              <a:t>;</a:t>
            </a:r>
            <a:br>
              <a:rPr lang="de-DE" dirty="0"/>
            </a:br>
            <a:r>
              <a:rPr lang="de-DE" dirty="0"/>
              <a:t>max. zweizeilig 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5760000" y="6309320"/>
            <a:ext cx="2895600" cy="365125"/>
          </a:xfrm>
        </p:spPr>
        <p:txBody>
          <a:bodyPr/>
          <a:lstStyle/>
          <a:p>
            <a:r>
              <a:rPr lang="en-US"/>
              <a:t>Webinar | Talks about the uncertain promise of blockchain | January 21,2021    </a:t>
            </a:r>
            <a:endParaRPr lang="de-DE" dirty="0"/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12"/>
          </p:nvPr>
        </p:nvSpPr>
        <p:spPr>
          <a:xfrm>
            <a:off x="468313" y="1665256"/>
            <a:ext cx="8172000" cy="406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950800"/>
            <a:ext cx="1363430" cy="8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78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F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de-DE" altLang="de-DE">
              <a:solidFill>
                <a:srgbClr val="004F80"/>
              </a:solidFill>
              <a:latin typeface="Neue Praxis" charset="0"/>
            </a:endParaRPr>
          </a:p>
        </p:txBody>
      </p:sp>
      <p:pic>
        <p:nvPicPr>
          <p:cNvPr id="1031" name="Grafik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88913"/>
            <a:ext cx="21336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146050" y="179388"/>
            <a:ext cx="8839200" cy="12969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de-DE" altLang="de-DE">
              <a:solidFill>
                <a:srgbClr val="004F80"/>
              </a:solidFill>
              <a:latin typeface="Neue Praxis" charset="0"/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 userDrawn="1"/>
        </p:nvSpPr>
        <p:spPr bwMode="auto">
          <a:xfrm>
            <a:off x="900113" y="6172200"/>
            <a:ext cx="7593012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de-DE" sz="1600" dirty="0">
              <a:solidFill>
                <a:schemeClr val="tx2"/>
              </a:solidFill>
              <a:latin typeface="BundesSans Office" pitchFamily="34" charset="0"/>
            </a:endParaRPr>
          </a:p>
        </p:txBody>
      </p:sp>
      <p:sp>
        <p:nvSpPr>
          <p:cNvPr id="12" name="Rectangle 18"/>
          <p:cNvSpPr txBox="1">
            <a:spLocks noChangeArrowheads="1"/>
          </p:cNvSpPr>
          <p:nvPr userDrawn="1"/>
        </p:nvSpPr>
        <p:spPr>
          <a:xfrm>
            <a:off x="899592" y="1828800"/>
            <a:ext cx="7593012" cy="719138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undesSerif Office" pitchFamily="18" charset="0"/>
                <a:ea typeface="+mj-ea"/>
                <a:cs typeface="Times"/>
              </a:rPr>
              <a:t>Mastertitelformat bearbeiten</a:t>
            </a:r>
          </a:p>
        </p:txBody>
      </p:sp>
      <p:sp>
        <p:nvSpPr>
          <p:cNvPr id="13" name="Rectangle 19"/>
          <p:cNvSpPr txBox="1">
            <a:spLocks noChangeArrowheads="1"/>
          </p:cNvSpPr>
          <p:nvPr userDrawn="1"/>
        </p:nvSpPr>
        <p:spPr>
          <a:xfrm>
            <a:off x="899592" y="2514600"/>
            <a:ext cx="7593012" cy="431800"/>
          </a:xfrm>
          <a:prstGeom prst="rect">
            <a:avLst/>
          </a:prstGeom>
        </p:spPr>
        <p:txBody>
          <a:bodyPr tIns="36000" rIns="36000" bIns="36000"/>
          <a:lstStyle>
            <a:lvl1pPr marL="0" indent="0">
              <a:buFont typeface="Wingdings 3" charset="2"/>
              <a:buNone/>
              <a:defRPr sz="2000">
                <a:solidFill>
                  <a:schemeClr val="bg1"/>
                </a:solidFill>
                <a:latin typeface="BundesSans Office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undesSans Office" pitchFamily="34" charset="0"/>
                <a:ea typeface="+mn-ea"/>
                <a:cs typeface="+mn-cs"/>
              </a:rPr>
              <a:t>Master-Untertitelformat bearbeiten</a:t>
            </a: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3"/>
          </p:nvPr>
        </p:nvSpPr>
        <p:spPr>
          <a:xfrm>
            <a:off x="6012160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BundesSans Office"/>
              </a:defRPr>
            </a:lvl1pPr>
          </a:lstStyle>
          <a:p>
            <a:r>
              <a:rPr lang="en-US"/>
              <a:t>Webinar | Talks about the uncertain promise of blockchain | January 21,2021    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1" y="190800"/>
            <a:ext cx="2101707" cy="12708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DD3448-1DFB-5F4D-94EF-2DACF4A9C3C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9050" y="4835525"/>
            <a:ext cx="9105900" cy="203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21" r:id="rId2"/>
    <p:sldLayoutId id="2147483823" r:id="rId3"/>
    <p:sldLayoutId id="2147483825" r:id="rId4"/>
    <p:sldLayoutId id="2147483816" r:id="rId5"/>
    <p:sldLayoutId id="2147483817" r:id="rId6"/>
    <p:sldLayoutId id="2147483819" r:id="rId7"/>
    <p:sldLayoutId id="2147483820" r:id="rId8"/>
    <p:sldLayoutId id="2147483824" r:id="rId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F80"/>
          </a:solidFill>
          <a:latin typeface="BundesSerif Office" pitchFamily="18" charset="0"/>
          <a:ea typeface="+mj-ea"/>
          <a:cs typeface="Time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F80"/>
          </a:solidFill>
          <a:latin typeface="BundesSerif Office" pitchFamily="18" charset="0"/>
          <a:ea typeface="ＭＳ Ｐゴシック" pitchFamily="52" charset="-128"/>
          <a:cs typeface="Times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F80"/>
          </a:solidFill>
          <a:latin typeface="BundesSerif Office" pitchFamily="18" charset="0"/>
          <a:ea typeface="ＭＳ Ｐゴシック" pitchFamily="52" charset="-128"/>
          <a:cs typeface="Times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F80"/>
          </a:solidFill>
          <a:latin typeface="BundesSerif Office" pitchFamily="18" charset="0"/>
          <a:ea typeface="ＭＳ Ｐゴシック" pitchFamily="52" charset="-128"/>
          <a:cs typeface="Times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F80"/>
          </a:solidFill>
          <a:latin typeface="BundesSerif Office" pitchFamily="18" charset="0"/>
          <a:ea typeface="ＭＳ Ｐゴシック" pitchFamily="52" charset="-128"/>
          <a:cs typeface="Times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Verdana" charset="0"/>
          <a:ea typeface="ＭＳ Ｐゴシック" pitchFamily="52" charset="-128"/>
          <a:cs typeface="ＭＳ Ｐゴシック" pitchFamily="5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Verdana" charset="0"/>
          <a:ea typeface="ＭＳ Ｐゴシック" pitchFamily="52" charset="-128"/>
          <a:cs typeface="ＭＳ Ｐゴシック" pitchFamily="5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Verdana" charset="0"/>
          <a:ea typeface="ＭＳ Ｐゴシック" pitchFamily="52" charset="-128"/>
          <a:cs typeface="ＭＳ Ｐゴシック" pitchFamily="5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Verdana" charset="0"/>
          <a:ea typeface="ＭＳ Ｐゴシック" pitchFamily="52" charset="-128"/>
          <a:cs typeface="ＭＳ Ｐゴシック" pitchFamily="52" charset="-128"/>
        </a:defRPr>
      </a:lvl9pPr>
    </p:titleStyle>
    <p:bodyStyle>
      <a:lvl1pPr marL="474663" indent="-474663" algn="l" rtl="0" eaLnBrk="1" fontAlgn="base" hangingPunct="1">
        <a:spcBef>
          <a:spcPct val="20000"/>
        </a:spcBef>
        <a:spcAft>
          <a:spcPct val="0"/>
        </a:spcAft>
        <a:buClr>
          <a:srgbClr val="004F80"/>
        </a:buClr>
        <a:buSzPct val="80000"/>
        <a:buFont typeface="Wingdings" pitchFamily="2" charset="2"/>
        <a:buChar char="§"/>
        <a:defRPr sz="2400">
          <a:solidFill>
            <a:srgbClr val="004F80"/>
          </a:solidFill>
          <a:latin typeface="BundesSerif Office" pitchFamily="18" charset="0"/>
          <a:ea typeface="+mn-ea"/>
          <a:cs typeface="+mn-cs"/>
        </a:defRPr>
      </a:lvl1pPr>
      <a:lvl2pPr marL="949325" indent="-284163" algn="l" rtl="0" eaLnBrk="1" fontAlgn="base" hangingPunct="1">
        <a:spcBef>
          <a:spcPct val="20000"/>
        </a:spcBef>
        <a:spcAft>
          <a:spcPct val="0"/>
        </a:spcAft>
        <a:buClr>
          <a:srgbClr val="004F80"/>
        </a:buClr>
        <a:buSzPct val="80000"/>
        <a:buFont typeface="Wingdings" pitchFamily="2" charset="2"/>
        <a:buChar char="§"/>
        <a:defRPr sz="2000">
          <a:solidFill>
            <a:srgbClr val="004F80"/>
          </a:solidFill>
          <a:latin typeface="BundesSerif Office" pitchFamily="18" charset="0"/>
          <a:ea typeface="+mn-ea"/>
          <a:cs typeface="+mn-cs"/>
        </a:defRPr>
      </a:lvl2pPr>
      <a:lvl3pPr marL="1425575" indent="-284163" algn="l" rtl="0" eaLnBrk="1" fontAlgn="base" hangingPunct="1">
        <a:spcBef>
          <a:spcPct val="20000"/>
        </a:spcBef>
        <a:spcAft>
          <a:spcPct val="0"/>
        </a:spcAft>
        <a:buClr>
          <a:srgbClr val="004F80"/>
        </a:buClr>
        <a:buSzPct val="80000"/>
        <a:buFont typeface="Wingdings" pitchFamily="2" charset="2"/>
        <a:buChar char="§"/>
        <a:defRPr sz="1600">
          <a:solidFill>
            <a:srgbClr val="004F80"/>
          </a:solidFill>
          <a:latin typeface="BundesSerif Office" pitchFamily="18" charset="0"/>
          <a:ea typeface="+mn-ea"/>
          <a:cs typeface="+mn-cs"/>
        </a:defRPr>
      </a:lvl3pPr>
      <a:lvl4pPr marL="1941513" indent="-228600" algn="l" rtl="0" eaLnBrk="1" fontAlgn="base" hangingPunct="1">
        <a:spcBef>
          <a:spcPct val="20000"/>
        </a:spcBef>
        <a:spcAft>
          <a:spcPct val="0"/>
        </a:spcAft>
        <a:buClr>
          <a:srgbClr val="004F80"/>
        </a:buClr>
        <a:buSzPct val="80000"/>
        <a:buFont typeface="Wingdings" pitchFamily="2" charset="2"/>
        <a:buChar char="§"/>
        <a:defRPr sz="1600">
          <a:solidFill>
            <a:srgbClr val="004F80"/>
          </a:solidFill>
          <a:latin typeface="BundesSerif Office" pitchFamily="18" charset="0"/>
          <a:ea typeface="+mn-ea"/>
          <a:cs typeface="+mn-cs"/>
        </a:defRPr>
      </a:lvl4pPr>
      <a:lvl5pPr marL="2360613" indent="-228600" algn="l" rtl="0" eaLnBrk="1" fontAlgn="base" hangingPunct="1">
        <a:spcBef>
          <a:spcPct val="20000"/>
        </a:spcBef>
        <a:spcAft>
          <a:spcPct val="0"/>
        </a:spcAft>
        <a:buClr>
          <a:srgbClr val="004F80"/>
        </a:buClr>
        <a:buSzPct val="80000"/>
        <a:buFont typeface="Wingdings" pitchFamily="2" charset="2"/>
        <a:buChar char="§"/>
        <a:defRPr sz="1600">
          <a:solidFill>
            <a:srgbClr val="004F80"/>
          </a:solidFill>
          <a:latin typeface="BundesSerif Office" pitchFamily="18" charset="0"/>
          <a:ea typeface="+mn-ea"/>
          <a:cs typeface="+mn-cs"/>
        </a:defRPr>
      </a:lvl5pPr>
      <a:lvl6pPr marL="2817813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charset="0"/>
        <a:buChar char="•"/>
        <a:defRPr sz="1600">
          <a:solidFill>
            <a:srgbClr val="1E3E5A"/>
          </a:solidFill>
          <a:latin typeface="+mn-lt"/>
          <a:ea typeface="+mn-ea"/>
          <a:cs typeface="+mn-cs"/>
        </a:defRPr>
      </a:lvl6pPr>
      <a:lvl7pPr marL="3275013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charset="0"/>
        <a:buChar char="•"/>
        <a:defRPr sz="1600">
          <a:solidFill>
            <a:srgbClr val="1E3E5A"/>
          </a:solidFill>
          <a:latin typeface="+mn-lt"/>
          <a:ea typeface="+mn-ea"/>
          <a:cs typeface="+mn-cs"/>
        </a:defRPr>
      </a:lvl7pPr>
      <a:lvl8pPr marL="3732213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charset="0"/>
        <a:buChar char="•"/>
        <a:defRPr sz="1600">
          <a:solidFill>
            <a:srgbClr val="1E3E5A"/>
          </a:solidFill>
          <a:latin typeface="+mn-lt"/>
          <a:ea typeface="+mn-ea"/>
          <a:cs typeface="+mn-cs"/>
        </a:defRPr>
      </a:lvl8pPr>
      <a:lvl9pPr marL="4189413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charset="0"/>
        <a:buChar char="•"/>
        <a:defRPr sz="1600">
          <a:solidFill>
            <a:srgbClr val="1E3E5A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99592" y="2564904"/>
            <a:ext cx="6480720" cy="719138"/>
          </a:xfrm>
        </p:spPr>
        <p:txBody>
          <a:bodyPr/>
          <a:lstStyle/>
          <a:p>
            <a:r>
              <a:rPr lang="de-DE" dirty="0"/>
              <a:t>Talks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uncertain</a:t>
            </a:r>
            <a:r>
              <a:rPr lang="de-DE" dirty="0"/>
              <a:t> </a:t>
            </a:r>
            <a:r>
              <a:rPr lang="de-DE" dirty="0" err="1"/>
              <a:t>promise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blockchain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99592" y="4077071"/>
            <a:ext cx="7488832" cy="864095"/>
          </a:xfrm>
        </p:spPr>
        <p:txBody>
          <a:bodyPr/>
          <a:lstStyle/>
          <a:p>
            <a:r>
              <a:rPr lang="de-DE" dirty="0"/>
              <a:t>Andreas Hartl, Head </a:t>
            </a:r>
            <a:r>
              <a:rPr lang="de-DE" dirty="0" err="1"/>
              <a:t>of</a:t>
            </a:r>
            <a:r>
              <a:rPr lang="de-DE" dirty="0"/>
              <a:t> Division </a:t>
            </a:r>
            <a:r>
              <a:rPr lang="de-DE" dirty="0" err="1"/>
              <a:t>Strategy</a:t>
            </a:r>
            <a:r>
              <a:rPr lang="de-DE" dirty="0"/>
              <a:t> AI, Data Economy, Blockchain</a:t>
            </a:r>
          </a:p>
          <a:p>
            <a:r>
              <a:rPr lang="de-DE" dirty="0" err="1"/>
              <a:t>January</a:t>
            </a:r>
            <a:r>
              <a:rPr lang="de-DE" dirty="0"/>
              <a:t> 21, 2021</a:t>
            </a:r>
          </a:p>
        </p:txBody>
      </p:sp>
      <p:cxnSp>
        <p:nvCxnSpPr>
          <p:cNvPr id="4" name="Gerade Verbindung 4">
            <a:extLst>
              <a:ext uri="{FF2B5EF4-FFF2-40B4-BE49-F238E27FC236}">
                <a16:creationId xmlns:a16="http://schemas.microsoft.com/office/drawing/2014/main" id="{9BB5BDAF-89B2-40B1-9073-0E103BFCF273}"/>
              </a:ext>
            </a:extLst>
          </p:cNvPr>
          <p:cNvCxnSpPr/>
          <p:nvPr/>
        </p:nvCxnSpPr>
        <p:spPr bwMode="auto">
          <a:xfrm>
            <a:off x="755576" y="3933056"/>
            <a:ext cx="763284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Blockchain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suitable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every</a:t>
            </a:r>
            <a:r>
              <a:rPr lang="de-DE" dirty="0"/>
              <a:t> </a:t>
            </a:r>
            <a:r>
              <a:rPr lang="de-DE" dirty="0" err="1"/>
              <a:t>application</a:t>
            </a:r>
            <a:r>
              <a:rPr lang="de-DE" dirty="0"/>
              <a:t>, but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useful</a:t>
            </a:r>
            <a:r>
              <a:rPr lang="de-DE" dirty="0"/>
              <a:t> in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cases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The </a:t>
            </a:r>
            <a:r>
              <a:rPr lang="de-DE" dirty="0" err="1"/>
              <a:t>benefits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clear</a:t>
            </a:r>
            <a:r>
              <a:rPr lang="de-DE" dirty="0"/>
              <a:t> </a:t>
            </a:r>
            <a:r>
              <a:rPr lang="de-DE" u="sng" dirty="0" err="1"/>
              <a:t>for</a:t>
            </a:r>
            <a:r>
              <a:rPr lang="de-DE" u="sng" dirty="0"/>
              <a:t> </a:t>
            </a:r>
            <a:r>
              <a:rPr lang="de-DE" u="sng" dirty="0" err="1"/>
              <a:t>users</a:t>
            </a:r>
            <a:endParaRPr lang="de-DE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Incremental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might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successful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disruptive </a:t>
            </a:r>
            <a:r>
              <a:rPr lang="de-DE" dirty="0" err="1"/>
              <a:t>change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Learn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successes</a:t>
            </a:r>
            <a:r>
              <a:rPr lang="de-DE" dirty="0"/>
              <a:t> </a:t>
            </a:r>
            <a:r>
              <a:rPr lang="de-DE" u="sng" dirty="0"/>
              <a:t>and</a:t>
            </a:r>
            <a:r>
              <a:rPr lang="de-DE" dirty="0"/>
              <a:t> </a:t>
            </a:r>
            <a:r>
              <a:rPr lang="de-DE" dirty="0" err="1"/>
              <a:t>failures</a:t>
            </a:r>
            <a:endParaRPr lang="de-DE" dirty="0"/>
          </a:p>
          <a:p>
            <a:endParaRPr lang="de-DE" dirty="0"/>
          </a:p>
          <a:p>
            <a:r>
              <a:rPr lang="de-DE" dirty="0"/>
              <a:t> 		</a:t>
            </a:r>
            <a:r>
              <a:rPr lang="de-DE" dirty="0" err="1"/>
              <a:t>Success</a:t>
            </a:r>
            <a:r>
              <a:rPr lang="de-DE" dirty="0"/>
              <a:t> </a:t>
            </a:r>
            <a:r>
              <a:rPr lang="de-DE" dirty="0" err="1"/>
              <a:t>factor</a:t>
            </a:r>
            <a:r>
              <a:rPr lang="de-DE" dirty="0"/>
              <a:t> 1: „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Technology“</a:t>
            </a:r>
          </a:p>
          <a:p>
            <a:r>
              <a:rPr lang="de-DE" dirty="0"/>
              <a:t>		</a:t>
            </a:r>
            <a:r>
              <a:rPr lang="de-DE" dirty="0" err="1"/>
              <a:t>Success</a:t>
            </a:r>
            <a:r>
              <a:rPr lang="de-DE" dirty="0"/>
              <a:t> </a:t>
            </a:r>
            <a:r>
              <a:rPr lang="de-DE" dirty="0" err="1"/>
              <a:t>factor</a:t>
            </a:r>
            <a:r>
              <a:rPr lang="de-DE" dirty="0"/>
              <a:t> 2: „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Regulation“</a:t>
            </a:r>
          </a:p>
          <a:p>
            <a:r>
              <a:rPr lang="de-DE" dirty="0"/>
              <a:t>		</a:t>
            </a:r>
            <a:r>
              <a:rPr lang="de-DE" dirty="0" err="1"/>
              <a:t>Success</a:t>
            </a:r>
            <a:r>
              <a:rPr lang="de-DE" dirty="0"/>
              <a:t> </a:t>
            </a:r>
            <a:r>
              <a:rPr lang="de-DE" dirty="0" err="1"/>
              <a:t>factor</a:t>
            </a:r>
            <a:r>
              <a:rPr lang="de-DE" dirty="0"/>
              <a:t> 3: „</a:t>
            </a:r>
            <a:r>
              <a:rPr lang="de-DE" dirty="0" err="1"/>
              <a:t>Adapt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Demand“</a:t>
            </a:r>
          </a:p>
          <a:p>
            <a:pPr algn="ctr"/>
            <a:r>
              <a:rPr lang="de-DE" sz="6000" dirty="0">
                <a:solidFill>
                  <a:srgbClr val="00B050"/>
                </a:solidFill>
                <a:latin typeface="Wingdings" panose="05000000000000000000" pitchFamily="2" charset="2"/>
              </a:rPr>
              <a:t>ü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Main </a:t>
            </a:r>
            <a:r>
              <a:rPr lang="de-DE" dirty="0" err="1"/>
              <a:t>messages</a:t>
            </a:r>
            <a:r>
              <a:rPr lang="de-DE" dirty="0"/>
              <a:t> in </a:t>
            </a:r>
            <a:r>
              <a:rPr lang="de-DE" dirty="0" err="1"/>
              <a:t>my</a:t>
            </a:r>
            <a:r>
              <a:rPr lang="de-DE" dirty="0"/>
              <a:t> own </a:t>
            </a:r>
            <a:r>
              <a:rPr lang="de-DE" dirty="0" err="1"/>
              <a:t>words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Webinar | Talks about the uncertain promise of blockchain | January 21,2021    </a:t>
            </a:r>
            <a:endParaRPr lang="de-DE" dirty="0"/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AC03E04C-B902-4B16-9A10-E9F392C7F5A8}"/>
              </a:ext>
            </a:extLst>
          </p:cNvPr>
          <p:cNvSpPr/>
          <p:nvPr/>
        </p:nvSpPr>
        <p:spPr bwMode="auto">
          <a:xfrm>
            <a:off x="827584" y="3715308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2" charset="-128"/>
              <a:cs typeface="ＭＳ Ｐゴシック" pitchFamily="52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German Blockchain </a:t>
            </a:r>
            <a:r>
              <a:rPr lang="de-DE" dirty="0" err="1"/>
              <a:t>Strategy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Goals: </a:t>
            </a:r>
          </a:p>
          <a:p>
            <a:pPr marL="342900" indent="-342900"/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opportunities</a:t>
            </a:r>
            <a:r>
              <a:rPr lang="de-DE" dirty="0"/>
              <a:t> in </a:t>
            </a:r>
            <a:r>
              <a:rPr lang="de-DE" dirty="0" err="1"/>
              <a:t>blockchain</a:t>
            </a:r>
            <a:r>
              <a:rPr lang="de-DE" dirty="0"/>
              <a:t> </a:t>
            </a:r>
            <a:r>
              <a:rPr lang="de-DE" dirty="0" err="1"/>
              <a:t>technology</a:t>
            </a:r>
            <a:endParaRPr lang="de-DE" dirty="0"/>
          </a:p>
          <a:p>
            <a:pPr marL="342900" indent="-342900"/>
            <a:r>
              <a:rPr lang="de-DE" dirty="0" err="1"/>
              <a:t>Mobilising</a:t>
            </a:r>
            <a:r>
              <a:rPr lang="de-DE" dirty="0"/>
              <a:t> </a:t>
            </a:r>
            <a:r>
              <a:rPr lang="de-DE" dirty="0" err="1"/>
              <a:t>its</a:t>
            </a:r>
            <a:r>
              <a:rPr lang="de-DE" dirty="0"/>
              <a:t> potential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digital </a:t>
            </a:r>
            <a:r>
              <a:rPr lang="de-DE" dirty="0" err="1"/>
              <a:t>transformation</a:t>
            </a:r>
            <a:endParaRPr lang="de-DE" dirty="0"/>
          </a:p>
          <a:p>
            <a:pPr marL="342900" indent="-342900"/>
            <a:r>
              <a:rPr lang="de-DE" dirty="0" err="1"/>
              <a:t>Maintaining</a:t>
            </a:r>
            <a:r>
              <a:rPr lang="de-DE" dirty="0"/>
              <a:t> and </a:t>
            </a:r>
            <a:r>
              <a:rPr lang="de-DE" dirty="0" err="1"/>
              <a:t>expanding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German </a:t>
            </a:r>
            <a:r>
              <a:rPr lang="de-DE" dirty="0" err="1"/>
              <a:t>blockchain</a:t>
            </a:r>
            <a:r>
              <a:rPr lang="de-DE" dirty="0"/>
              <a:t> </a:t>
            </a:r>
            <a:r>
              <a:rPr lang="de-DE" dirty="0" err="1"/>
              <a:t>ecosystem</a:t>
            </a:r>
            <a:r>
              <a:rPr lang="de-DE" dirty="0"/>
              <a:t> </a:t>
            </a:r>
          </a:p>
          <a:p>
            <a:pPr marL="342900" indent="-342900"/>
            <a:r>
              <a:rPr lang="de-DE" dirty="0" err="1"/>
              <a:t>Diffusing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and </a:t>
            </a:r>
            <a:r>
              <a:rPr lang="de-DE" dirty="0" err="1"/>
              <a:t>knowledge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err="1"/>
              <a:t>Strategy</a:t>
            </a:r>
            <a:r>
              <a:rPr lang="de-DE" dirty="0"/>
              <a:t> </a:t>
            </a:r>
            <a:r>
              <a:rPr lang="de-DE" dirty="0" err="1"/>
              <a:t>respects</a:t>
            </a:r>
            <a:r>
              <a:rPr lang="de-DE" dirty="0"/>
              <a:t> </a:t>
            </a:r>
            <a:r>
              <a:rPr lang="de-DE" dirty="0" err="1"/>
              <a:t>main</a:t>
            </a:r>
            <a:r>
              <a:rPr lang="de-DE" dirty="0"/>
              <a:t> </a:t>
            </a:r>
            <a:r>
              <a:rPr lang="de-DE" dirty="0" err="1"/>
              <a:t>messages</a:t>
            </a:r>
            <a:r>
              <a:rPr lang="de-DE" dirty="0"/>
              <a:t>:</a:t>
            </a:r>
          </a:p>
          <a:p>
            <a:r>
              <a:rPr lang="en-US" dirty="0"/>
              <a:t>Suitability of blockchain and benefit for users ⇒ multitude of measures</a:t>
            </a:r>
            <a:endParaRPr lang="en-US" b="1" dirty="0"/>
          </a:p>
          <a:p>
            <a:r>
              <a:rPr lang="en-US" dirty="0"/>
              <a:t>Incremental change ⇒ separate smaller projects</a:t>
            </a:r>
          </a:p>
          <a:p>
            <a:r>
              <a:rPr lang="en-US" dirty="0"/>
              <a:t>Learning lessons ⇒ workshops, round tables</a:t>
            </a:r>
            <a:endParaRPr lang="en-US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Webinar | Talks about the uncertain promise of blockchain | January 21,2021    </a:t>
            </a:r>
            <a:endParaRPr 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99592" y="2564904"/>
            <a:ext cx="7200800" cy="719138"/>
          </a:xfrm>
        </p:spPr>
        <p:txBody>
          <a:bodyPr/>
          <a:lstStyle/>
          <a:p>
            <a:pPr algn="ctr"/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!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99592" y="4077071"/>
            <a:ext cx="5112000" cy="864095"/>
          </a:xfrm>
        </p:spPr>
        <p:txBody>
          <a:bodyPr/>
          <a:lstStyle/>
          <a:p>
            <a:endParaRPr lang="de-DE" dirty="0"/>
          </a:p>
        </p:txBody>
      </p:sp>
      <p:cxnSp>
        <p:nvCxnSpPr>
          <p:cNvPr id="4" name="Gerade Verbindung 4">
            <a:extLst>
              <a:ext uri="{FF2B5EF4-FFF2-40B4-BE49-F238E27FC236}">
                <a16:creationId xmlns:a16="http://schemas.microsoft.com/office/drawing/2014/main" id="{9BB5BDAF-89B2-40B1-9073-0E103BFCF273}"/>
              </a:ext>
            </a:extLst>
          </p:cNvPr>
          <p:cNvCxnSpPr/>
          <p:nvPr/>
        </p:nvCxnSpPr>
        <p:spPr bwMode="auto">
          <a:xfrm>
            <a:off x="755576" y="3933056"/>
            <a:ext cx="763284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61968096"/>
      </p:ext>
    </p:extLst>
  </p:cSld>
  <p:clrMapOvr>
    <a:masterClrMapping/>
  </p:clrMapOvr>
</p:sld>
</file>

<file path=ppt/theme/theme1.xml><?xml version="1.0" encoding="utf-8"?>
<a:theme xmlns:a="http://schemas.openxmlformats.org/drawingml/2006/main" name="Titel Standard blau">
  <a:themeElements>
    <a:clrScheme name="">
      <a:dk1>
        <a:srgbClr val="000000"/>
      </a:dk1>
      <a:lt1>
        <a:srgbClr val="FFFFFF"/>
      </a:lt1>
      <a:dk2>
        <a:srgbClr val="FFFFFF"/>
      </a:dk2>
      <a:lt2>
        <a:srgbClr val="668CB3"/>
      </a:lt2>
      <a:accent1>
        <a:srgbClr val="5780A3"/>
      </a:accent1>
      <a:accent2>
        <a:srgbClr val="003366"/>
      </a:accent2>
      <a:accent3>
        <a:srgbClr val="FFFFFF"/>
      </a:accent3>
      <a:accent4>
        <a:srgbClr val="000000"/>
      </a:accent4>
      <a:accent5>
        <a:srgbClr val="B4C0CE"/>
      </a:accent5>
      <a:accent6>
        <a:srgbClr val="002D5C"/>
      </a:accent6>
      <a:hlink>
        <a:srgbClr val="9595A0"/>
      </a:hlink>
      <a:folHlink>
        <a:srgbClr val="386691"/>
      </a:folHlink>
    </a:clrScheme>
    <a:fontScheme name="Benutzerdefiniert 1">
      <a:majorFont>
        <a:latin typeface="BundesSerfi"/>
        <a:ea typeface="ＭＳ Ｐゴシック"/>
        <a:cs typeface="ＭＳ Ｐゴシック"/>
      </a:majorFont>
      <a:minorFont>
        <a:latin typeface="Times New Roman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2" charset="-128"/>
            <a:cs typeface="ＭＳ Ｐゴシック" pitchFamily="5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2" charset="-128"/>
            <a:cs typeface="ＭＳ Ｐゴシック" pitchFamily="52" charset="-128"/>
          </a:defRPr>
        </a:defPPr>
      </a:lstStyle>
    </a:lnDef>
    <a:txDef>
      <a:spPr/>
      <a:bodyPr/>
      <a:lstStyle>
        <a:defPPr marL="474663" marR="0" indent="-474663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4F80"/>
          </a:buClr>
          <a:buSzPct val="80000"/>
          <a:buFont typeface="Wingdings" pitchFamily="2" charset="2"/>
          <a:buNone/>
          <a:tabLst/>
          <a:defRPr kumimoji="0" sz="1100" b="0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BundesSans Office"/>
            <a:ea typeface="+mn-ea"/>
            <a:cs typeface="+mn-cs"/>
          </a:defRPr>
        </a:defPPr>
      </a:lstStyle>
    </a:txDef>
  </a:objectDefaults>
  <a:extraClrSchemeLst>
    <a:extraClrScheme>
      <a:clrScheme name="2 Energie 1">
        <a:dk1>
          <a:srgbClr val="000000"/>
        </a:dk1>
        <a:lt1>
          <a:srgbClr val="FFFFFF"/>
        </a:lt1>
        <a:dk2>
          <a:srgbClr val="FFFFFF"/>
        </a:dk2>
        <a:lt2>
          <a:srgbClr val="668CB3"/>
        </a:lt2>
        <a:accent1>
          <a:srgbClr val="194C80"/>
        </a:accent1>
        <a:accent2>
          <a:srgbClr val="386691"/>
        </a:accent2>
        <a:accent3>
          <a:srgbClr val="FFFFFF"/>
        </a:accent3>
        <a:accent4>
          <a:srgbClr val="000000"/>
        </a:accent4>
        <a:accent5>
          <a:srgbClr val="ABB2C0"/>
        </a:accent5>
        <a:accent6>
          <a:srgbClr val="325C83"/>
        </a:accent6>
        <a:hlink>
          <a:srgbClr val="5780A3"/>
        </a:hlink>
        <a:folHlink>
          <a:srgbClr val="7599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_BMWi_Master_03_2020_en_4_3_neu.pptx" id="{7A43C625-C4FA-4DD6-BB2F-3BAF42868E41}" vid="{364B32D0-5E98-4719-A8E2-D3C262273A60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BMWi-Vorlage_Master_03_2020_en_4_3_neu</Template>
  <TotalTime>2</TotalTime>
  <Words>201</Words>
  <Application>Microsoft Office PowerPoint</Application>
  <PresentationFormat>Diavoorstelling (4:3)</PresentationFormat>
  <Paragraphs>33</Paragraphs>
  <Slides>4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15" baseType="lpstr">
      <vt:lpstr>Arial</vt:lpstr>
      <vt:lpstr>BundesSans Office</vt:lpstr>
      <vt:lpstr>BundesSerif Office</vt:lpstr>
      <vt:lpstr>Calibri</vt:lpstr>
      <vt:lpstr>Neue Praxis</vt:lpstr>
      <vt:lpstr>Times</vt:lpstr>
      <vt:lpstr>Times New Roman</vt:lpstr>
      <vt:lpstr>Verdana</vt:lpstr>
      <vt:lpstr>Wingdings</vt:lpstr>
      <vt:lpstr>Wingdings 3</vt:lpstr>
      <vt:lpstr>Titel Standard blau</vt:lpstr>
      <vt:lpstr>Talks about the uncertain promise of blockchain</vt:lpstr>
      <vt:lpstr>Main messages in my own words</vt:lpstr>
      <vt:lpstr>German Blockchain Strategy</vt:lpstr>
      <vt:lpstr>Thank you for your attention! </vt:lpstr>
    </vt:vector>
  </TitlesOfParts>
  <Company>Bundesministerium für Wirtschaft und Technologie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Talks about the uncertain promise of blockchain</dc:title>
  <dc:creator>Kerekes, Monika, Dr., KI 1</dc:creator>
  <cp:lastModifiedBy>Renske Stumpel</cp:lastModifiedBy>
  <cp:revision>23</cp:revision>
  <cp:lastPrinted>2012-01-24T16:30:12Z</cp:lastPrinted>
  <dcterms:created xsi:type="dcterms:W3CDTF">2021-01-14T07:56:11Z</dcterms:created>
  <dcterms:modified xsi:type="dcterms:W3CDTF">2021-02-04T15:49:29Z</dcterms:modified>
</cp:coreProperties>
</file>