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34" r:id="rId5"/>
    <p:sldMasterId id="2147483750" r:id="rId6"/>
    <p:sldMasterId id="2147483782" r:id="rId7"/>
    <p:sldMasterId id="2147483790" r:id="rId8"/>
    <p:sldMasterId id="2147483798" r:id="rId9"/>
    <p:sldMasterId id="2147483806" r:id="rId10"/>
  </p:sldMasterIdLst>
  <p:notesMasterIdLst>
    <p:notesMasterId r:id="rId26"/>
  </p:notesMasterIdLst>
  <p:handoutMasterIdLst>
    <p:handoutMasterId r:id="rId27"/>
  </p:handoutMasterIdLst>
  <p:sldIdLst>
    <p:sldId id="258" r:id="rId11"/>
    <p:sldId id="587" r:id="rId12"/>
    <p:sldId id="586" r:id="rId13"/>
    <p:sldId id="274" r:id="rId14"/>
    <p:sldId id="567" r:id="rId15"/>
    <p:sldId id="455" r:id="rId16"/>
    <p:sldId id="584" r:id="rId17"/>
    <p:sldId id="306" r:id="rId18"/>
    <p:sldId id="534" r:id="rId19"/>
    <p:sldId id="556" r:id="rId20"/>
    <p:sldId id="275" r:id="rId21"/>
    <p:sldId id="277" r:id="rId22"/>
    <p:sldId id="549" r:id="rId23"/>
    <p:sldId id="58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A87EB1"/>
    <a:srgbClr val="A4D65C"/>
    <a:srgbClr val="D25559"/>
    <a:srgbClr val="6FC2E5"/>
    <a:srgbClr val="0378AC"/>
    <a:srgbClr val="57B6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78789-03DA-472E-9A36-2AA8A5FCC7EB}" v="56" dt="2022-10-05T20:50:49.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57" autoAdjust="0"/>
  </p:normalViewPr>
  <p:slideViewPr>
    <p:cSldViewPr snapToGrid="0">
      <p:cViewPr varScale="1">
        <p:scale>
          <a:sx n="82" d="100"/>
          <a:sy n="82" d="100"/>
        </p:scale>
        <p:origin x="60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A1C5E-CCC6-4A65-BA81-27DD4DC960F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C9B7BDC-C786-41C0-A208-E6B6E445E5A6}">
      <dgm:prSet/>
      <dgm:spPr/>
      <dgm:t>
        <a:bodyPr/>
        <a:lstStyle/>
        <a:p>
          <a:pPr>
            <a:lnSpc>
              <a:spcPct val="100000"/>
            </a:lnSpc>
          </a:pPr>
          <a:r>
            <a:rPr lang="en-GB" b="1"/>
            <a:t>Phase 1</a:t>
          </a:r>
          <a:r>
            <a:rPr lang="en-GB"/>
            <a:t> – provision of a resilient, cost-effective supply of green hydrogen on a commercial basis to the market to support the existing and proposed transport projects.</a:t>
          </a:r>
          <a:endParaRPr lang="en-US"/>
        </a:p>
      </dgm:t>
    </dgm:pt>
    <dgm:pt modelId="{B2D9CB6C-846E-4E06-9C14-2C5038C4984E}" type="parTrans" cxnId="{8B6BE33F-29C9-4B5F-A337-7FDB75852000}">
      <dgm:prSet/>
      <dgm:spPr/>
      <dgm:t>
        <a:bodyPr/>
        <a:lstStyle/>
        <a:p>
          <a:endParaRPr lang="en-US"/>
        </a:p>
      </dgm:t>
    </dgm:pt>
    <dgm:pt modelId="{3A2F686F-44AA-4AD5-8D56-59195B081897}" type="sibTrans" cxnId="{8B6BE33F-29C9-4B5F-A337-7FDB75852000}">
      <dgm:prSet/>
      <dgm:spPr/>
      <dgm:t>
        <a:bodyPr/>
        <a:lstStyle/>
        <a:p>
          <a:endParaRPr lang="en-US"/>
        </a:p>
      </dgm:t>
    </dgm:pt>
    <dgm:pt modelId="{B2B95B73-3119-4061-BFC8-FFEF7D8E2ADA}">
      <dgm:prSet/>
      <dgm:spPr/>
      <dgm:t>
        <a:bodyPr/>
        <a:lstStyle/>
        <a:p>
          <a:pPr>
            <a:lnSpc>
              <a:spcPct val="100000"/>
            </a:lnSpc>
          </a:pPr>
          <a:r>
            <a:rPr lang="en-GB" b="1"/>
            <a:t>Phase 2</a:t>
          </a:r>
          <a:r>
            <a:rPr lang="en-GB"/>
            <a:t> – Expansion in the short to medium term to connect to larger volume utilisation of hydrogen – trains, trucks and marine.</a:t>
          </a:r>
          <a:endParaRPr lang="en-US"/>
        </a:p>
      </dgm:t>
    </dgm:pt>
    <dgm:pt modelId="{AC736C20-6DA5-4382-96D9-43278232492A}" type="parTrans" cxnId="{74E56758-737D-45AC-BF33-EC32C37B9489}">
      <dgm:prSet/>
      <dgm:spPr/>
      <dgm:t>
        <a:bodyPr/>
        <a:lstStyle/>
        <a:p>
          <a:endParaRPr lang="en-US"/>
        </a:p>
      </dgm:t>
    </dgm:pt>
    <dgm:pt modelId="{CC7C2643-46D9-45C8-888D-7AA7B9881CF0}" type="sibTrans" cxnId="{74E56758-737D-45AC-BF33-EC32C37B9489}">
      <dgm:prSet/>
      <dgm:spPr/>
      <dgm:t>
        <a:bodyPr/>
        <a:lstStyle/>
        <a:p>
          <a:endParaRPr lang="en-US"/>
        </a:p>
      </dgm:t>
    </dgm:pt>
    <dgm:pt modelId="{0A418D66-CEFE-4F78-8C32-337AE3ACA8DA}">
      <dgm:prSet/>
      <dgm:spPr/>
      <dgm:t>
        <a:bodyPr/>
        <a:lstStyle/>
        <a:p>
          <a:pPr>
            <a:lnSpc>
              <a:spcPct val="100000"/>
            </a:lnSpc>
          </a:pPr>
          <a:r>
            <a:rPr lang="en-GB" b="1"/>
            <a:t>Phase 3</a:t>
          </a:r>
          <a:r>
            <a:rPr lang="en-GB"/>
            <a:t> – Whole system approach to supply and demand. Innovation, skills and transition hub to support expansion of the local supply chain. Pursue the ambition for Aberdeen to be the centre of a brand new Energy production </a:t>
          </a:r>
          <a:r>
            <a:rPr lang="en-GB" err="1"/>
            <a:t>business</a:t>
          </a:r>
          <a:r>
            <a:rPr lang="en-GB"/>
            <a:t>, exporting H2 to the world.</a:t>
          </a:r>
          <a:endParaRPr lang="en-US"/>
        </a:p>
      </dgm:t>
    </dgm:pt>
    <dgm:pt modelId="{624D1C4A-A672-4B04-83C3-567CF4071F18}" type="parTrans" cxnId="{D23E5DE3-7AF6-4096-8F60-F7FB49512B4E}">
      <dgm:prSet/>
      <dgm:spPr/>
      <dgm:t>
        <a:bodyPr/>
        <a:lstStyle/>
        <a:p>
          <a:endParaRPr lang="en-US"/>
        </a:p>
      </dgm:t>
    </dgm:pt>
    <dgm:pt modelId="{3977896F-BF3D-430A-B7CE-2ACCF86C26EC}" type="sibTrans" cxnId="{D23E5DE3-7AF6-4096-8F60-F7FB49512B4E}">
      <dgm:prSet/>
      <dgm:spPr/>
      <dgm:t>
        <a:bodyPr/>
        <a:lstStyle/>
        <a:p>
          <a:endParaRPr lang="en-US"/>
        </a:p>
      </dgm:t>
    </dgm:pt>
    <dgm:pt modelId="{D9787930-6515-4A00-9891-1C16EB3B5368}" type="pres">
      <dgm:prSet presAssocID="{348A1C5E-CCC6-4A65-BA81-27DD4DC960FB}" presName="root" presStyleCnt="0">
        <dgm:presLayoutVars>
          <dgm:dir/>
          <dgm:resizeHandles val="exact"/>
        </dgm:presLayoutVars>
      </dgm:prSet>
      <dgm:spPr/>
    </dgm:pt>
    <dgm:pt modelId="{FE524E5B-D094-411B-B6C5-181CB5CCEE06}" type="pres">
      <dgm:prSet presAssocID="{CC9B7BDC-C786-41C0-A208-E6B6E445E5A6}" presName="compNode" presStyleCnt="0"/>
      <dgm:spPr/>
    </dgm:pt>
    <dgm:pt modelId="{0D73AF13-F2BF-4A4F-83D8-22D20E18C3B3}" type="pres">
      <dgm:prSet presAssocID="{CC9B7BDC-C786-41C0-A208-E6B6E445E5A6}" presName="bgRect" presStyleLbl="bgShp" presStyleIdx="0" presStyleCnt="3" custScaleY="187826" custLinFactNeighborX="545" custLinFactNeighborY="-1014"/>
      <dgm:spPr/>
    </dgm:pt>
    <dgm:pt modelId="{B3C5C503-4401-4782-B5AA-3206F309EE91}" type="pres">
      <dgm:prSet presAssocID="{CC9B7BDC-C786-41C0-A208-E6B6E445E5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6A017A9A-AD32-4FF6-944B-EFF6199EFEB4}" type="pres">
      <dgm:prSet presAssocID="{CC9B7BDC-C786-41C0-A208-E6B6E445E5A6}" presName="spaceRect" presStyleCnt="0"/>
      <dgm:spPr/>
    </dgm:pt>
    <dgm:pt modelId="{3BAAFF98-988C-40A5-8D0F-08E35E4A3AF7}" type="pres">
      <dgm:prSet presAssocID="{CC9B7BDC-C786-41C0-A208-E6B6E445E5A6}" presName="parTx" presStyleLbl="revTx" presStyleIdx="0" presStyleCnt="3" custLinFactNeighborX="-162" custLinFactNeighborY="-13906">
        <dgm:presLayoutVars>
          <dgm:chMax val="0"/>
          <dgm:chPref val="0"/>
        </dgm:presLayoutVars>
      </dgm:prSet>
      <dgm:spPr/>
    </dgm:pt>
    <dgm:pt modelId="{C2398B40-4C10-47AC-A03E-6DD88FAD7EB5}" type="pres">
      <dgm:prSet presAssocID="{3A2F686F-44AA-4AD5-8D56-59195B081897}" presName="sibTrans" presStyleCnt="0"/>
      <dgm:spPr/>
    </dgm:pt>
    <dgm:pt modelId="{4585CBD2-2DDA-4503-A6F8-E33F258ECB86}" type="pres">
      <dgm:prSet presAssocID="{B2B95B73-3119-4061-BFC8-FFEF7D8E2ADA}" presName="compNode" presStyleCnt="0"/>
      <dgm:spPr/>
    </dgm:pt>
    <dgm:pt modelId="{661785A4-1725-4C1A-99BF-5E5F9B9EF4E7}" type="pres">
      <dgm:prSet presAssocID="{B2B95B73-3119-4061-BFC8-FFEF7D8E2ADA}" presName="bgRect" presStyleLbl="bgShp" presStyleIdx="1" presStyleCnt="3" custScaleY="139501" custLinFactNeighborY="-584"/>
      <dgm:spPr/>
    </dgm:pt>
    <dgm:pt modelId="{2F218BD3-BBCC-4B25-8D3E-7F21713BD81E}" type="pres">
      <dgm:prSet presAssocID="{B2B95B73-3119-4061-BFC8-FFEF7D8E2AD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in"/>
        </a:ext>
      </dgm:extLst>
    </dgm:pt>
    <dgm:pt modelId="{A29CDA54-C3ED-49AF-B271-D6BC00216241}" type="pres">
      <dgm:prSet presAssocID="{B2B95B73-3119-4061-BFC8-FFEF7D8E2ADA}" presName="spaceRect" presStyleCnt="0"/>
      <dgm:spPr/>
    </dgm:pt>
    <dgm:pt modelId="{5E1396CD-BDF3-4196-ABD0-4D2055B047E9}" type="pres">
      <dgm:prSet presAssocID="{B2B95B73-3119-4061-BFC8-FFEF7D8E2ADA}" presName="parTx" presStyleLbl="revTx" presStyleIdx="1" presStyleCnt="3" custLinFactNeighborX="-162" custLinFactNeighborY="-10467">
        <dgm:presLayoutVars>
          <dgm:chMax val="0"/>
          <dgm:chPref val="0"/>
        </dgm:presLayoutVars>
      </dgm:prSet>
      <dgm:spPr/>
    </dgm:pt>
    <dgm:pt modelId="{CF2D9470-7FD9-43CB-A333-7F4B666EED93}" type="pres">
      <dgm:prSet presAssocID="{CC7C2643-46D9-45C8-888D-7AA7B9881CF0}" presName="sibTrans" presStyleCnt="0"/>
      <dgm:spPr/>
    </dgm:pt>
    <dgm:pt modelId="{236C352A-0351-4683-90F2-497B4652F90E}" type="pres">
      <dgm:prSet presAssocID="{0A418D66-CEFE-4F78-8C32-337AE3ACA8DA}" presName="compNode" presStyleCnt="0"/>
      <dgm:spPr/>
    </dgm:pt>
    <dgm:pt modelId="{449565B5-A05C-486E-B157-142AC8AAA0FE}" type="pres">
      <dgm:prSet presAssocID="{0A418D66-CEFE-4F78-8C32-337AE3ACA8DA}" presName="bgRect" presStyleLbl="bgShp" presStyleIdx="2" presStyleCnt="3" custScaleY="249155"/>
      <dgm:spPr/>
    </dgm:pt>
    <dgm:pt modelId="{BE685167-BAB5-4D53-BD5A-AE3B6F14686D}" type="pres">
      <dgm:prSet presAssocID="{0A418D66-CEFE-4F78-8C32-337AE3ACA8D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uck"/>
        </a:ext>
      </dgm:extLst>
    </dgm:pt>
    <dgm:pt modelId="{97619CD5-16A1-4C5A-A7F2-634048DB4AC0}" type="pres">
      <dgm:prSet presAssocID="{0A418D66-CEFE-4F78-8C32-337AE3ACA8DA}" presName="spaceRect" presStyleCnt="0"/>
      <dgm:spPr/>
    </dgm:pt>
    <dgm:pt modelId="{10CAC940-06F8-4169-8299-F1DF1D1D9E30}" type="pres">
      <dgm:prSet presAssocID="{0A418D66-CEFE-4F78-8C32-337AE3ACA8DA}" presName="parTx" presStyleLbl="revTx" presStyleIdx="2" presStyleCnt="3" custScaleY="119027" custLinFactNeighborY="-16484">
        <dgm:presLayoutVars>
          <dgm:chMax val="0"/>
          <dgm:chPref val="0"/>
        </dgm:presLayoutVars>
      </dgm:prSet>
      <dgm:spPr/>
    </dgm:pt>
  </dgm:ptLst>
  <dgm:cxnLst>
    <dgm:cxn modelId="{E74CC006-727B-4EA2-9802-5AA86DC19B94}" type="presOf" srcId="{0A418D66-CEFE-4F78-8C32-337AE3ACA8DA}" destId="{10CAC940-06F8-4169-8299-F1DF1D1D9E30}" srcOrd="0" destOrd="0" presId="urn:microsoft.com/office/officeart/2018/2/layout/IconVerticalSolidList"/>
    <dgm:cxn modelId="{8B6BE33F-29C9-4B5F-A337-7FDB75852000}" srcId="{348A1C5E-CCC6-4A65-BA81-27DD4DC960FB}" destId="{CC9B7BDC-C786-41C0-A208-E6B6E445E5A6}" srcOrd="0" destOrd="0" parTransId="{B2D9CB6C-846E-4E06-9C14-2C5038C4984E}" sibTransId="{3A2F686F-44AA-4AD5-8D56-59195B081897}"/>
    <dgm:cxn modelId="{A4A23553-AD03-4D0B-BB6F-7B0B8EA59ADA}" type="presOf" srcId="{348A1C5E-CCC6-4A65-BA81-27DD4DC960FB}" destId="{D9787930-6515-4A00-9891-1C16EB3B5368}" srcOrd="0" destOrd="0" presId="urn:microsoft.com/office/officeart/2018/2/layout/IconVerticalSolidList"/>
    <dgm:cxn modelId="{74E56758-737D-45AC-BF33-EC32C37B9489}" srcId="{348A1C5E-CCC6-4A65-BA81-27DD4DC960FB}" destId="{B2B95B73-3119-4061-BFC8-FFEF7D8E2ADA}" srcOrd="1" destOrd="0" parTransId="{AC736C20-6DA5-4382-96D9-43278232492A}" sibTransId="{CC7C2643-46D9-45C8-888D-7AA7B9881CF0}"/>
    <dgm:cxn modelId="{31C3FE7A-8261-40A6-A93D-CE0C5D1E3C88}" type="presOf" srcId="{CC9B7BDC-C786-41C0-A208-E6B6E445E5A6}" destId="{3BAAFF98-988C-40A5-8D0F-08E35E4A3AF7}" srcOrd="0" destOrd="0" presId="urn:microsoft.com/office/officeart/2018/2/layout/IconVerticalSolidList"/>
    <dgm:cxn modelId="{0F9B83AC-5695-4729-A676-52D8DCAAB584}" type="presOf" srcId="{B2B95B73-3119-4061-BFC8-FFEF7D8E2ADA}" destId="{5E1396CD-BDF3-4196-ABD0-4D2055B047E9}" srcOrd="0" destOrd="0" presId="urn:microsoft.com/office/officeart/2018/2/layout/IconVerticalSolidList"/>
    <dgm:cxn modelId="{D23E5DE3-7AF6-4096-8F60-F7FB49512B4E}" srcId="{348A1C5E-CCC6-4A65-BA81-27DD4DC960FB}" destId="{0A418D66-CEFE-4F78-8C32-337AE3ACA8DA}" srcOrd="2" destOrd="0" parTransId="{624D1C4A-A672-4B04-83C3-567CF4071F18}" sibTransId="{3977896F-BF3D-430A-B7CE-2ACCF86C26EC}"/>
    <dgm:cxn modelId="{976121C2-993D-4AAD-A471-610BE9BE5673}" type="presParOf" srcId="{D9787930-6515-4A00-9891-1C16EB3B5368}" destId="{FE524E5B-D094-411B-B6C5-181CB5CCEE06}" srcOrd="0" destOrd="0" presId="urn:microsoft.com/office/officeart/2018/2/layout/IconVerticalSolidList"/>
    <dgm:cxn modelId="{1A76FEDE-7CDF-4617-9C3E-1096761B2EE2}" type="presParOf" srcId="{FE524E5B-D094-411B-B6C5-181CB5CCEE06}" destId="{0D73AF13-F2BF-4A4F-83D8-22D20E18C3B3}" srcOrd="0" destOrd="0" presId="urn:microsoft.com/office/officeart/2018/2/layout/IconVerticalSolidList"/>
    <dgm:cxn modelId="{69F11CFF-928C-40E0-9FCB-4EA1291F56E3}" type="presParOf" srcId="{FE524E5B-D094-411B-B6C5-181CB5CCEE06}" destId="{B3C5C503-4401-4782-B5AA-3206F309EE91}" srcOrd="1" destOrd="0" presId="urn:microsoft.com/office/officeart/2018/2/layout/IconVerticalSolidList"/>
    <dgm:cxn modelId="{0240680E-5337-4B47-88A8-9BF5298893EE}" type="presParOf" srcId="{FE524E5B-D094-411B-B6C5-181CB5CCEE06}" destId="{6A017A9A-AD32-4FF6-944B-EFF6199EFEB4}" srcOrd="2" destOrd="0" presId="urn:microsoft.com/office/officeart/2018/2/layout/IconVerticalSolidList"/>
    <dgm:cxn modelId="{0A442DC6-22F7-465E-B6B1-C78BBAF6276E}" type="presParOf" srcId="{FE524E5B-D094-411B-B6C5-181CB5CCEE06}" destId="{3BAAFF98-988C-40A5-8D0F-08E35E4A3AF7}" srcOrd="3" destOrd="0" presId="urn:microsoft.com/office/officeart/2018/2/layout/IconVerticalSolidList"/>
    <dgm:cxn modelId="{2AAFF2DC-75E6-4F7F-ADAA-0E16160C3A1B}" type="presParOf" srcId="{D9787930-6515-4A00-9891-1C16EB3B5368}" destId="{C2398B40-4C10-47AC-A03E-6DD88FAD7EB5}" srcOrd="1" destOrd="0" presId="urn:microsoft.com/office/officeart/2018/2/layout/IconVerticalSolidList"/>
    <dgm:cxn modelId="{C7BC3362-64B4-4898-84D2-D7DC97B2836B}" type="presParOf" srcId="{D9787930-6515-4A00-9891-1C16EB3B5368}" destId="{4585CBD2-2DDA-4503-A6F8-E33F258ECB86}" srcOrd="2" destOrd="0" presId="urn:microsoft.com/office/officeart/2018/2/layout/IconVerticalSolidList"/>
    <dgm:cxn modelId="{D95C134E-0BBF-4678-A247-607B2893BECC}" type="presParOf" srcId="{4585CBD2-2DDA-4503-A6F8-E33F258ECB86}" destId="{661785A4-1725-4C1A-99BF-5E5F9B9EF4E7}" srcOrd="0" destOrd="0" presId="urn:microsoft.com/office/officeart/2018/2/layout/IconVerticalSolidList"/>
    <dgm:cxn modelId="{69FA0C5D-DE45-4138-BA58-33613EF62AF0}" type="presParOf" srcId="{4585CBD2-2DDA-4503-A6F8-E33F258ECB86}" destId="{2F218BD3-BBCC-4B25-8D3E-7F21713BD81E}" srcOrd="1" destOrd="0" presId="urn:microsoft.com/office/officeart/2018/2/layout/IconVerticalSolidList"/>
    <dgm:cxn modelId="{BED0008F-81B3-4137-933B-3994FCFB6BD1}" type="presParOf" srcId="{4585CBD2-2DDA-4503-A6F8-E33F258ECB86}" destId="{A29CDA54-C3ED-49AF-B271-D6BC00216241}" srcOrd="2" destOrd="0" presId="urn:microsoft.com/office/officeart/2018/2/layout/IconVerticalSolidList"/>
    <dgm:cxn modelId="{38343DE5-F2AC-484C-A2D6-B729101A67F5}" type="presParOf" srcId="{4585CBD2-2DDA-4503-A6F8-E33F258ECB86}" destId="{5E1396CD-BDF3-4196-ABD0-4D2055B047E9}" srcOrd="3" destOrd="0" presId="urn:microsoft.com/office/officeart/2018/2/layout/IconVerticalSolidList"/>
    <dgm:cxn modelId="{082E74A5-7191-4A31-8CFC-4FCBE9B4E367}" type="presParOf" srcId="{D9787930-6515-4A00-9891-1C16EB3B5368}" destId="{CF2D9470-7FD9-43CB-A333-7F4B666EED93}" srcOrd="3" destOrd="0" presId="urn:microsoft.com/office/officeart/2018/2/layout/IconVerticalSolidList"/>
    <dgm:cxn modelId="{C3A79F02-B8F8-4A6E-A91C-E15778764678}" type="presParOf" srcId="{D9787930-6515-4A00-9891-1C16EB3B5368}" destId="{236C352A-0351-4683-90F2-497B4652F90E}" srcOrd="4" destOrd="0" presId="urn:microsoft.com/office/officeart/2018/2/layout/IconVerticalSolidList"/>
    <dgm:cxn modelId="{D1CFBDCD-D750-4CFA-8383-06D74EDC1CF8}" type="presParOf" srcId="{236C352A-0351-4683-90F2-497B4652F90E}" destId="{449565B5-A05C-486E-B157-142AC8AAA0FE}" srcOrd="0" destOrd="0" presId="urn:microsoft.com/office/officeart/2018/2/layout/IconVerticalSolidList"/>
    <dgm:cxn modelId="{6E884914-1313-45F6-BE5A-2EFFAA83104F}" type="presParOf" srcId="{236C352A-0351-4683-90F2-497B4652F90E}" destId="{BE685167-BAB5-4D53-BD5A-AE3B6F14686D}" srcOrd="1" destOrd="0" presId="urn:microsoft.com/office/officeart/2018/2/layout/IconVerticalSolidList"/>
    <dgm:cxn modelId="{C2598CBC-400B-4ED7-90CE-2A5CDC2FC9F0}" type="presParOf" srcId="{236C352A-0351-4683-90F2-497B4652F90E}" destId="{97619CD5-16A1-4C5A-A7F2-634048DB4AC0}" srcOrd="2" destOrd="0" presId="urn:microsoft.com/office/officeart/2018/2/layout/IconVerticalSolidList"/>
    <dgm:cxn modelId="{6012453E-D352-45D7-8490-1B9C87936592}" type="presParOf" srcId="{236C352A-0351-4683-90F2-497B4652F90E}" destId="{10CAC940-06F8-4169-8299-F1DF1D1D9E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AF13-F2BF-4A4F-83D8-22D20E18C3B3}">
      <dsp:nvSpPr>
        <dsp:cNvPr id="0" name=""/>
        <dsp:cNvSpPr/>
      </dsp:nvSpPr>
      <dsp:spPr>
        <a:xfrm>
          <a:off x="0" y="464439"/>
          <a:ext cx="5477711" cy="12567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5C503-4401-4782-B5AA-3206F309EE91}">
      <dsp:nvSpPr>
        <dsp:cNvPr id="0" name=""/>
        <dsp:cNvSpPr/>
      </dsp:nvSpPr>
      <dsp:spPr>
        <a:xfrm>
          <a:off x="202408" y="915607"/>
          <a:ext cx="368376" cy="3680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AFF98-988C-40A5-8D0F-08E35E4A3AF7}">
      <dsp:nvSpPr>
        <dsp:cNvPr id="0" name=""/>
        <dsp:cNvSpPr/>
      </dsp:nvSpPr>
      <dsp:spPr>
        <a:xfrm>
          <a:off x="765722" y="648745"/>
          <a:ext cx="4612027" cy="83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519" tIns="88519" rIns="88519" bIns="88519" numCol="1" spcCol="1270" anchor="ctr" anchorCtr="0">
          <a:noAutofit/>
        </a:bodyPr>
        <a:lstStyle/>
        <a:p>
          <a:pPr marL="0" lvl="0" indent="0" algn="l" defTabSz="622300">
            <a:lnSpc>
              <a:spcPct val="100000"/>
            </a:lnSpc>
            <a:spcBef>
              <a:spcPct val="0"/>
            </a:spcBef>
            <a:spcAft>
              <a:spcPct val="35000"/>
            </a:spcAft>
            <a:buNone/>
          </a:pPr>
          <a:r>
            <a:rPr lang="en-GB" sz="1400" b="1" kern="1200"/>
            <a:t>Phase 1</a:t>
          </a:r>
          <a:r>
            <a:rPr lang="en-GB" sz="1400" kern="1200"/>
            <a:t> – provision of a resilient, cost-effective supply of green hydrogen on a commercial basis to the market to support the existing and proposed transport projects.</a:t>
          </a:r>
          <a:endParaRPr lang="en-US" sz="1400" kern="1200"/>
        </a:p>
      </dsp:txBody>
      <dsp:txXfrm>
        <a:off x="765722" y="648745"/>
        <a:ext cx="4612027" cy="836400"/>
      </dsp:txXfrm>
    </dsp:sp>
    <dsp:sp modelId="{661785A4-1725-4C1A-99BF-5E5F9B9EF4E7}">
      <dsp:nvSpPr>
        <dsp:cNvPr id="0" name=""/>
        <dsp:cNvSpPr/>
      </dsp:nvSpPr>
      <dsp:spPr>
        <a:xfrm>
          <a:off x="0" y="1933199"/>
          <a:ext cx="5477711" cy="9334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18BD3-BBCC-4B25-8D3E-7F21713BD81E}">
      <dsp:nvSpPr>
        <dsp:cNvPr id="0" name=""/>
        <dsp:cNvSpPr/>
      </dsp:nvSpPr>
      <dsp:spPr>
        <a:xfrm>
          <a:off x="202408" y="2219813"/>
          <a:ext cx="368376" cy="3680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396CD-BDF3-4196-ABD0-4D2055B047E9}">
      <dsp:nvSpPr>
        <dsp:cNvPr id="0" name=""/>
        <dsp:cNvSpPr/>
      </dsp:nvSpPr>
      <dsp:spPr>
        <a:xfrm>
          <a:off x="765722" y="1981715"/>
          <a:ext cx="4612027" cy="83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519" tIns="88519" rIns="88519" bIns="88519" numCol="1" spcCol="1270" anchor="ctr" anchorCtr="0">
          <a:noAutofit/>
        </a:bodyPr>
        <a:lstStyle/>
        <a:p>
          <a:pPr marL="0" lvl="0" indent="0" algn="l" defTabSz="622300">
            <a:lnSpc>
              <a:spcPct val="100000"/>
            </a:lnSpc>
            <a:spcBef>
              <a:spcPct val="0"/>
            </a:spcBef>
            <a:spcAft>
              <a:spcPct val="35000"/>
            </a:spcAft>
            <a:buNone/>
          </a:pPr>
          <a:r>
            <a:rPr lang="en-GB" sz="1400" b="1" kern="1200"/>
            <a:t>Phase 2</a:t>
          </a:r>
          <a:r>
            <a:rPr lang="en-GB" sz="1400" kern="1200"/>
            <a:t> – Expansion in the short to medium term to connect to larger volume utilisation of hydrogen – trains, trucks and marine.</a:t>
          </a:r>
          <a:endParaRPr lang="en-US" sz="1400" kern="1200"/>
        </a:p>
      </dsp:txBody>
      <dsp:txXfrm>
        <a:off x="765722" y="1981715"/>
        <a:ext cx="4612027" cy="836400"/>
      </dsp:txXfrm>
    </dsp:sp>
    <dsp:sp modelId="{449565B5-A05C-486E-B157-142AC8AAA0FE}">
      <dsp:nvSpPr>
        <dsp:cNvPr id="0" name=""/>
        <dsp:cNvSpPr/>
      </dsp:nvSpPr>
      <dsp:spPr>
        <a:xfrm>
          <a:off x="0" y="3114762"/>
          <a:ext cx="5477711" cy="16671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685167-BAB5-4D53-BD5A-AE3B6F14686D}">
      <dsp:nvSpPr>
        <dsp:cNvPr id="0" name=""/>
        <dsp:cNvSpPr/>
      </dsp:nvSpPr>
      <dsp:spPr>
        <a:xfrm>
          <a:off x="202408" y="3764327"/>
          <a:ext cx="368376" cy="3680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AC940-06F8-4169-8299-F1DF1D1D9E30}">
      <dsp:nvSpPr>
        <dsp:cNvPr id="0" name=""/>
        <dsp:cNvSpPr/>
      </dsp:nvSpPr>
      <dsp:spPr>
        <a:xfrm>
          <a:off x="773193" y="3396332"/>
          <a:ext cx="4612027" cy="995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519" tIns="88519" rIns="88519" bIns="88519" numCol="1" spcCol="1270" anchor="ctr" anchorCtr="0">
          <a:noAutofit/>
        </a:bodyPr>
        <a:lstStyle/>
        <a:p>
          <a:pPr marL="0" lvl="0" indent="0" algn="l" defTabSz="622300">
            <a:lnSpc>
              <a:spcPct val="100000"/>
            </a:lnSpc>
            <a:spcBef>
              <a:spcPct val="0"/>
            </a:spcBef>
            <a:spcAft>
              <a:spcPct val="35000"/>
            </a:spcAft>
            <a:buNone/>
          </a:pPr>
          <a:r>
            <a:rPr lang="en-GB" sz="1400" b="1" kern="1200"/>
            <a:t>Phase 3</a:t>
          </a:r>
          <a:r>
            <a:rPr lang="en-GB" sz="1400" kern="1200"/>
            <a:t> – Whole system approach to supply and demand. Innovation, skills and transition hub to support expansion of the local supply chain. Pursue the ambition for Aberdeen to be the centre of a brand new Energy production </a:t>
          </a:r>
          <a:r>
            <a:rPr lang="en-GB" sz="1400" kern="1200" err="1"/>
            <a:t>business</a:t>
          </a:r>
          <a:r>
            <a:rPr lang="en-GB" sz="1400" kern="1200"/>
            <a:t>, exporting H2 to the world.</a:t>
          </a:r>
          <a:endParaRPr lang="en-US" sz="1400" kern="1200"/>
        </a:p>
      </dsp:txBody>
      <dsp:txXfrm>
        <a:off x="773193" y="3396332"/>
        <a:ext cx="4612027" cy="99554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54C6E6-3837-4733-9698-106A27446B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653558E-BFD4-464B-938F-DEA6C8F6AA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996F1C-E12F-4698-AFA7-EB9E7A505094}" type="datetimeFigureOut">
              <a:rPr lang="en-GB" smtClean="0"/>
              <a:t>25/01/2023</a:t>
            </a:fld>
            <a:endParaRPr lang="en-GB"/>
          </a:p>
        </p:txBody>
      </p:sp>
      <p:sp>
        <p:nvSpPr>
          <p:cNvPr id="4" name="Footer Placeholder 3">
            <a:extLst>
              <a:ext uri="{FF2B5EF4-FFF2-40B4-BE49-F238E27FC236}">
                <a16:creationId xmlns:a16="http://schemas.microsoft.com/office/drawing/2014/main" id="{023E9DB4-3AE2-4BAB-8583-CC0750EE7A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1DD12E5-65E1-498A-A34A-EBF11C6651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E726C-78D7-4C5A-85A0-A36BA16E271B}" type="slidenum">
              <a:rPr lang="en-GB" smtClean="0"/>
              <a:t>‹#›</a:t>
            </a:fld>
            <a:endParaRPr lang="en-GB"/>
          </a:p>
        </p:txBody>
      </p:sp>
    </p:spTree>
    <p:extLst>
      <p:ext uri="{BB962C8B-B14F-4D97-AF65-F5344CB8AC3E}">
        <p14:creationId xmlns:p14="http://schemas.microsoft.com/office/powerpoint/2010/main" val="338215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0182D-DE84-A74D-9B63-CB85711295C9}"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3F202-CB0E-9142-ABE5-1E7B5A5E35DF}" type="slidenum">
              <a:rPr lang="en-US" smtClean="0"/>
              <a:t>‹#›</a:t>
            </a:fld>
            <a:endParaRPr lang="en-US"/>
          </a:p>
        </p:txBody>
      </p:sp>
    </p:spTree>
    <p:extLst>
      <p:ext uri="{BB962C8B-B14F-4D97-AF65-F5344CB8AC3E}">
        <p14:creationId xmlns:p14="http://schemas.microsoft.com/office/powerpoint/2010/main" val="925720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700F0566-C769-48C6-A7E7-CF1EA1CB69B5}"/>
              </a:ext>
            </a:extLst>
          </p:cNvPr>
          <p:cNvSpPr>
            <a:spLocks noGrp="1"/>
          </p:cNvSpPr>
          <p:nvPr>
            <p:ph type="sldNum" sz="quarter" idx="5"/>
          </p:nvPr>
        </p:nvSpPr>
        <p:spPr/>
        <p:txBody>
          <a:bodyPr/>
          <a:lstStyle/>
          <a:p>
            <a:fld id="{FFC3F202-CB0E-9142-ABE5-1E7B5A5E35DF}" type="slidenum">
              <a:rPr lang="en-US" smtClean="0"/>
              <a:t>1</a:t>
            </a:fld>
            <a:endParaRPr lang="en-US"/>
          </a:p>
        </p:txBody>
      </p:sp>
    </p:spTree>
    <p:extLst>
      <p:ext uri="{BB962C8B-B14F-4D97-AF65-F5344CB8AC3E}">
        <p14:creationId xmlns:p14="http://schemas.microsoft.com/office/powerpoint/2010/main" val="121529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Since we started in 2015 with the 10 buses and the Kittybrewster refuelling station we have learnt a lot. We have continued to explore other hydrogen road transport options, including more FCEV, dual fuel and range extended EVs. We opened second refuelling station in 2017 in the south of the city to provide hydrogen resilience and increase the supply of h2.  We have delivered innovative uses of h2 – such as the TECA site which opened in 2019 that is powered and heated by a series of three fcs.</a:t>
            </a:r>
          </a:p>
          <a:p>
            <a:endParaRPr lang="en-GB">
              <a:cs typeface="Calibri"/>
            </a:endParaRPr>
          </a:p>
          <a:p>
            <a:r>
              <a:rPr lang="en-GB">
                <a:cs typeface="Calibri"/>
              </a:rPr>
              <a:t>WE have increased demand further by getting the additional 15 buses, soon to be followed by a further10. &amp; constructed a business case for the commercial supply of green hydrogen in the region. </a:t>
            </a:r>
          </a:p>
          <a:p>
            <a:r>
              <a:rPr lang="en-GB">
                <a:cs typeface="Calibri"/>
              </a:rPr>
              <a:t>Currently exploring ways to increase demand, in order to reduce cost of h2 at pump &amp; developing a commercial supply to achieve cost parity with diesel.  the rest of the presentation will explain more details of the hub.</a:t>
            </a:r>
            <a:endParaRPr lang="en-GB"/>
          </a:p>
          <a:p>
            <a:endParaRPr lang="en-US"/>
          </a:p>
        </p:txBody>
      </p:sp>
      <p:sp>
        <p:nvSpPr>
          <p:cNvPr id="5" name="Slide Number Placeholder 4">
            <a:extLst>
              <a:ext uri="{FF2B5EF4-FFF2-40B4-BE49-F238E27FC236}">
                <a16:creationId xmlns:a16="http://schemas.microsoft.com/office/drawing/2014/main" id="{24A37C21-B94B-4684-994A-77035AEAD410}"/>
              </a:ext>
            </a:extLst>
          </p:cNvPr>
          <p:cNvSpPr>
            <a:spLocks noGrp="1"/>
          </p:cNvSpPr>
          <p:nvPr>
            <p:ph type="sldNum" sz="quarter" idx="5"/>
          </p:nvPr>
        </p:nvSpPr>
        <p:spPr/>
        <p:txBody>
          <a:bodyPr/>
          <a:lstStyle/>
          <a:p>
            <a:fld id="{FFC3F202-CB0E-9142-ABE5-1E7B5A5E35DF}" type="slidenum">
              <a:rPr lang="en-US" smtClean="0"/>
              <a:t>11</a:t>
            </a:fld>
            <a:endParaRPr lang="en-US"/>
          </a:p>
        </p:txBody>
      </p:sp>
    </p:spTree>
    <p:extLst>
      <p:ext uri="{BB962C8B-B14F-4D97-AF65-F5344CB8AC3E}">
        <p14:creationId xmlns:p14="http://schemas.microsoft.com/office/powerpoint/2010/main" val="90121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The Hub’s aim is to provide cost-effective commercially produced green hydrogen supplied from renewables to support the City’s existing and proposed transport projects as well as heat, industry and export in later phases</a:t>
            </a:r>
          </a:p>
          <a:p>
            <a:pPr marL="457200">
              <a:lnSpc>
                <a:spcPct val="107000"/>
              </a:lnSpc>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The potential economic benefits of being at the forefront of this transition are significant:  £700m gross value add to Scotland’s economy by 2030, as well as retaining thousands of high-value jobs in Aberdeen and the surrounding region</a:t>
            </a:r>
          </a:p>
          <a:p>
            <a:endParaRPr lang="en-GB"/>
          </a:p>
        </p:txBody>
      </p:sp>
      <p:sp>
        <p:nvSpPr>
          <p:cNvPr id="4" name="Slide Number Placeholder 3"/>
          <p:cNvSpPr>
            <a:spLocks noGrp="1"/>
          </p:cNvSpPr>
          <p:nvPr>
            <p:ph type="sldNum" sz="quarter" idx="5"/>
          </p:nvPr>
        </p:nvSpPr>
        <p:spPr/>
        <p:txBody>
          <a:bodyPr/>
          <a:lstStyle/>
          <a:p>
            <a:fld id="{FFC3F202-CB0E-9142-ABE5-1E7B5A5E35DF}" type="slidenum">
              <a:rPr lang="en-US" smtClean="0"/>
              <a:t>12</a:t>
            </a:fld>
            <a:endParaRPr lang="en-US"/>
          </a:p>
        </p:txBody>
      </p:sp>
    </p:spTree>
    <p:extLst>
      <p:ext uri="{BB962C8B-B14F-4D97-AF65-F5344CB8AC3E}">
        <p14:creationId xmlns:p14="http://schemas.microsoft.com/office/powerpoint/2010/main" val="2501376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Aberdeen City Council has very much put hydrogen at the heart of our energy transition plans and as Council we are planning to directly invest in innovative technologies and demonstrate how they can both reduce emissions and create jobs in the local economy.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In 2021 our budget pledged £19 million for a new Hydrogen Hub that will generate additional private sector investment.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On 3</a:t>
            </a:r>
            <a:r>
              <a:rPr lang="en-GB" sz="1200" baseline="30000">
                <a:effectLst/>
                <a:latin typeface="Arial" panose="020B0604020202020204" pitchFamily="34" charset="0"/>
                <a:ea typeface="Arial" panose="020B0604020202020204" pitchFamily="34" charset="0"/>
                <a:cs typeface="Times New Roman" panose="02020603050405020304" pitchFamily="18" charset="0"/>
              </a:rPr>
              <a:t>rd</a:t>
            </a:r>
            <a:r>
              <a:rPr lang="en-GB" sz="1200">
                <a:effectLst/>
                <a:latin typeface="Arial" panose="020B0604020202020204" pitchFamily="34" charset="0"/>
                <a:ea typeface="Arial" panose="020B0604020202020204" pitchFamily="34" charset="0"/>
                <a:cs typeface="Times New Roman" panose="02020603050405020304" pitchFamily="18" charset="0"/>
              </a:rPr>
              <a:t> February we announced a new Joint Venture company wholly owned by the Council and bp to deliver the Aberdeen Hydrogen Hub.</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Bp will build, operate and manage the Hub including delivery of a solar power array, green hydrogen and refuelling facility for the City’s public transport fleet, trucks, cars and vans.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First gas is expected in Quarter 1 of 2024 and there will be significant opportunities for the hydrogen supply chain and for reskilling and retraining to renewable energy.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Future phases could see production of green hydrogen scaled up for export and links to offshore wind developments.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FFC3F202-CB0E-9142-ABE5-1E7B5A5E35DF}" type="slidenum">
              <a:rPr lang="en-US" smtClean="0"/>
              <a:t>13</a:t>
            </a:fld>
            <a:endParaRPr lang="en-US"/>
          </a:p>
        </p:txBody>
      </p:sp>
    </p:spTree>
    <p:extLst>
      <p:ext uri="{BB962C8B-B14F-4D97-AF65-F5344CB8AC3E}">
        <p14:creationId xmlns:p14="http://schemas.microsoft.com/office/powerpoint/2010/main" val="233850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Aberdeen City Council has very much put hydrogen at the heart of our energy transition plans and as Council we are planning to directly invest in innovative technologies and demonstrate how they can both reduce emissions and create jobs in the local economy.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In 2021 our budget pledged £19 million for a new Hydrogen Hub that will generate additional private sector investment.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On 3</a:t>
            </a:r>
            <a:r>
              <a:rPr lang="en-GB" sz="1200" baseline="30000">
                <a:effectLst/>
                <a:latin typeface="Arial" panose="020B0604020202020204" pitchFamily="34" charset="0"/>
                <a:ea typeface="Arial" panose="020B0604020202020204" pitchFamily="34" charset="0"/>
                <a:cs typeface="Times New Roman" panose="02020603050405020304" pitchFamily="18" charset="0"/>
              </a:rPr>
              <a:t>rd</a:t>
            </a:r>
            <a:r>
              <a:rPr lang="en-GB" sz="1200">
                <a:effectLst/>
                <a:latin typeface="Arial" panose="020B0604020202020204" pitchFamily="34" charset="0"/>
                <a:ea typeface="Arial" panose="020B0604020202020204" pitchFamily="34" charset="0"/>
                <a:cs typeface="Times New Roman" panose="02020603050405020304" pitchFamily="18" charset="0"/>
              </a:rPr>
              <a:t> February we announced a new Joint Venture company wholly owned by the Council and bp to deliver the Aberdeen Hydrogen Hub.</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Bp will build, operate and manage the Hub including delivery of a solar power array, green hydrogen and refuelling facility for the City’s public transport fleet, trucks, cars and vans.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First gas is expected in Quarter 1 of 2024 and there will be significant opportunities for the hydrogen supply chain and for reskilling and retraining to renewable energy.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Arial" panose="020B0604020202020204" pitchFamily="34" charset="0"/>
                <a:ea typeface="Arial" panose="020B0604020202020204" pitchFamily="34" charset="0"/>
                <a:cs typeface="Times New Roman" panose="02020603050405020304" pitchFamily="18" charset="0"/>
              </a:rPr>
              <a:t>Future phases could see production of green hydrogen scaled up for export and links to offshore wind developments.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FFC3F202-CB0E-9142-ABE5-1E7B5A5E35DF}" type="slidenum">
              <a:rPr lang="en-US" smtClean="0"/>
              <a:t>14</a:t>
            </a:fld>
            <a:endParaRPr lang="en-US"/>
          </a:p>
        </p:txBody>
      </p:sp>
    </p:spTree>
    <p:extLst>
      <p:ext uri="{BB962C8B-B14F-4D97-AF65-F5344CB8AC3E}">
        <p14:creationId xmlns:p14="http://schemas.microsoft.com/office/powerpoint/2010/main" val="30260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sit in this room with some of the most forward thinking people and </a:t>
            </a:r>
            <a:r>
              <a:rPr lang="en-US" dirty="0" err="1"/>
              <a:t>organisations</a:t>
            </a:r>
            <a:r>
              <a:rPr lang="en-US" dirty="0"/>
              <a:t> working on hydrogen in Europe.</a:t>
            </a:r>
          </a:p>
          <a:p>
            <a:endParaRPr lang="en-US" dirty="0"/>
          </a:p>
          <a:p>
            <a:r>
              <a:rPr lang="en-US" dirty="0"/>
              <a:t>I wonder if the H2 Aberdeen team can please stand up?  These are some of </a:t>
            </a:r>
            <a:r>
              <a:rPr lang="en-US"/>
              <a:t>the team members </a:t>
            </a:r>
            <a:r>
              <a:rPr lang="en-US" dirty="0"/>
              <a:t>working on the projects mentioned in this presentation – who have delivered the first hydrogen vehicles on a car club for the public to try, the UK’s first Fuel Cell electric truck.  You can ask them any question on hydrogen today and they will </a:t>
            </a:r>
            <a:r>
              <a:rPr lang="en-US" dirty="0" err="1"/>
              <a:t>endeavour</a:t>
            </a:r>
            <a:r>
              <a:rPr lang="en-US" dirty="0"/>
              <a:t> to find an answer for you.</a:t>
            </a:r>
          </a:p>
          <a:p>
            <a:endParaRPr lang="en-US" dirty="0"/>
          </a:p>
          <a:p>
            <a:r>
              <a:rPr lang="en-US" dirty="0"/>
              <a:t>Yasa who tirelessly worked across Europe to secure funding for development of hydrogen projects in Aberdeen and alongside Chris, who have worked on some of the first European transport projects.</a:t>
            </a:r>
          </a:p>
          <a:p>
            <a:endParaRPr lang="en-US" dirty="0"/>
          </a:p>
          <a:p>
            <a:r>
              <a:rPr lang="en-US" dirty="0"/>
              <a:t>We have south west College here today that produced some of the first publicly accessible hydrogen material in the UK</a:t>
            </a:r>
          </a:p>
          <a:p>
            <a:endParaRPr lang="en-US" dirty="0"/>
          </a:p>
          <a:p>
            <a:r>
              <a:rPr lang="en-US" dirty="0"/>
              <a:t>Rachael from ESP who is working with Colleges across Scotland to produce hydrogen courses for wider roll out and has developed courses on hydrogen awareness and transport that are available online.</a:t>
            </a:r>
          </a:p>
          <a:p>
            <a:endParaRPr lang="en-US" dirty="0"/>
          </a:p>
          <a:p>
            <a:r>
              <a:rPr lang="en-US" dirty="0"/>
              <a:t>Mohamad from the University of </a:t>
            </a:r>
            <a:r>
              <a:rPr lang="en-US" dirty="0" err="1"/>
              <a:t>Tromso</a:t>
            </a:r>
            <a:r>
              <a:rPr lang="en-US" dirty="0"/>
              <a:t> whose work in </a:t>
            </a:r>
            <a:r>
              <a:rPr lang="en-US" dirty="0" err="1"/>
              <a:t>Narvik</a:t>
            </a:r>
            <a:r>
              <a:rPr lang="en-US" dirty="0"/>
              <a:t> has helped encourage TECO2030 to set up in Northern Norway to make fuel cells</a:t>
            </a:r>
          </a:p>
          <a:p>
            <a:endParaRPr lang="en-US" dirty="0"/>
          </a:p>
          <a:p>
            <a:r>
              <a:rPr lang="en-US" dirty="0"/>
              <a:t>Richard from </a:t>
            </a:r>
            <a:r>
              <a:rPr lang="en-US" dirty="0" err="1"/>
              <a:t>Wrightbus</a:t>
            </a:r>
            <a:r>
              <a:rPr lang="en-US" dirty="0"/>
              <a:t> who have produced the first double decker fuel cell electric bus in the world</a:t>
            </a:r>
          </a:p>
          <a:p>
            <a:endParaRPr lang="en-US" dirty="0"/>
          </a:p>
          <a:p>
            <a:r>
              <a:rPr lang="en-US" dirty="0"/>
              <a:t>Nicola and Ryan from </a:t>
            </a:r>
            <a:r>
              <a:rPr lang="en-US" dirty="0" err="1"/>
              <a:t>ULEMCo</a:t>
            </a:r>
            <a:r>
              <a:rPr lang="en-US" dirty="0"/>
              <a:t> who have produced a number of firsts in the world, but who have worked with Aberdeen on the worlds first dual fuel DAF </a:t>
            </a:r>
            <a:r>
              <a:rPr lang="en-US" dirty="0" err="1"/>
              <a:t>roadsweeper</a:t>
            </a:r>
            <a:r>
              <a:rPr lang="en-US" dirty="0"/>
              <a:t>, Nissan env200 van conversion and well </a:t>
            </a:r>
            <a:r>
              <a:rPr lang="en-US" dirty="0" err="1"/>
              <a:t>theres</a:t>
            </a:r>
            <a:r>
              <a:rPr lang="en-US" dirty="0"/>
              <a:t> more to come!</a:t>
            </a:r>
          </a:p>
          <a:p>
            <a:endParaRPr lang="en-US" dirty="0"/>
          </a:p>
          <a:p>
            <a:r>
              <a:rPr lang="en-US" dirty="0"/>
              <a:t>Bp who have formed the UK’s first public sector joint venture to deliver a hydrogen hub alongside Aberdeen City Council</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And I would like you now to add yourselves to the list of firsts as well. This is the first </a:t>
            </a:r>
            <a:r>
              <a:rPr lang="en-GB" sz="1200" kern="1200" dirty="0">
                <a:solidFill>
                  <a:schemeClr val="tx1"/>
                </a:solidFill>
                <a:latin typeface="+mn-lt"/>
                <a:ea typeface="+mn-ea"/>
                <a:cs typeface="+mn-cs"/>
              </a:rPr>
              <a:t>hydrogen transport training event to be offered in the City showing such a range of different hydrogen vehicles with so many world leaders in hydrogen and I hope that I certainly hope that I am sitting in the audience in 10 years time while some of the students here today relate their hydrogen journey as well</a:t>
            </a:r>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70EBA279-BB8C-4719-B3F3-AC9FE243DE76}"/>
              </a:ext>
            </a:extLst>
          </p:cNvPr>
          <p:cNvSpPr>
            <a:spLocks noGrp="1"/>
          </p:cNvSpPr>
          <p:nvPr>
            <p:ph type="sldNum" sz="quarter" idx="5"/>
          </p:nvPr>
        </p:nvSpPr>
        <p:spPr/>
        <p:txBody>
          <a:bodyPr/>
          <a:lstStyle/>
          <a:p>
            <a:fld id="{FFC3F202-CB0E-9142-ABE5-1E7B5A5E35DF}" type="slidenum">
              <a:rPr lang="en-US" smtClean="0"/>
              <a:t>15</a:t>
            </a:fld>
            <a:endParaRPr lang="en-US"/>
          </a:p>
        </p:txBody>
      </p:sp>
    </p:spTree>
    <p:extLst>
      <p:ext uri="{BB962C8B-B14F-4D97-AF65-F5344CB8AC3E}">
        <p14:creationId xmlns:p14="http://schemas.microsoft.com/office/powerpoint/2010/main" val="273525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Sans-Serif" panose="05050102010706020507" pitchFamily="18" charset="2"/>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919DAF9-8733-42E6-8A9E-096C6B783041}" type="slidenum">
              <a:rPr lang="en-GB" smtClean="0"/>
              <a:t>2</a:t>
            </a:fld>
            <a:endParaRPr lang="en-GB"/>
          </a:p>
        </p:txBody>
      </p:sp>
    </p:spTree>
    <p:extLst>
      <p:ext uri="{BB962C8B-B14F-4D97-AF65-F5344CB8AC3E}">
        <p14:creationId xmlns:p14="http://schemas.microsoft.com/office/powerpoint/2010/main" val="376627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 typeface="Symbol" panose="05050102010706020507" pitchFamily="18" charset="2"/>
              <a:buNone/>
            </a:pPr>
            <a:r>
              <a:rPr lang="en-GB" sz="1200" b="0" dirty="0">
                <a:effectLst/>
                <a:latin typeface="Calibri"/>
                <a:ea typeface="Calibri" panose="020F0502020204030204" pitchFamily="34" charset="0"/>
                <a:cs typeface="Calibri"/>
              </a:rPr>
              <a:t>We’ve all know that climate change is having a real impact across the globe and that when produced using renewable energy, hydrogen provides an opportunity to decarbonise industry, heat and transport as it can also be used as a storage mechanism, can be applied in fuel cells and can also be used as an energy vector. As well as pursuing hydrogen to combat climate change Aberdeen is also pursuing hydrogen for economic reasons as well.</a:t>
            </a:r>
          </a:p>
          <a:p>
            <a:pPr marL="0" lvl="0" indent="0">
              <a:spcAft>
                <a:spcPts val="0"/>
              </a:spcAft>
              <a:buFont typeface="Symbol" panose="05050102010706020507" pitchFamily="18" charset="2"/>
              <a:buNone/>
            </a:pPr>
            <a:endParaRPr lang="en-GB" sz="1200" b="1" dirty="0">
              <a:effectLst/>
              <a:latin typeface="Calibri"/>
              <a:ea typeface="Calibri" panose="020F0502020204030204" pitchFamily="34" charset="0"/>
              <a:cs typeface="Calibri"/>
            </a:endParaRPr>
          </a:p>
          <a:p>
            <a:pPr marL="0" lvl="0" indent="0">
              <a:spcAft>
                <a:spcPts val="0"/>
              </a:spcAft>
              <a:buFont typeface="Symbol" panose="05050102010706020507" pitchFamily="18" charset="2"/>
              <a:buNone/>
            </a:pPr>
            <a:r>
              <a:rPr lang="en-GB" sz="1200" b="1" dirty="0">
                <a:effectLst/>
                <a:latin typeface="Calibri"/>
                <a:ea typeface="Calibri" panose="020F0502020204030204" pitchFamily="34" charset="0"/>
                <a:cs typeface="Calibri"/>
              </a:rPr>
              <a:t>WHY HYDROGEN IN ABERDEEN</a:t>
            </a:r>
          </a:p>
          <a:p>
            <a:pPr marL="0" lvl="0" indent="0">
              <a:lnSpc>
                <a:spcPct val="107000"/>
              </a:lnSpc>
              <a:spcAft>
                <a:spcPts val="0"/>
              </a:spcAft>
              <a:buFont typeface="Symbol" panose="05050102010706020507" pitchFamily="18" charset="2"/>
              <a:buNone/>
            </a:pPr>
            <a:endParaRPr lang="en-GB" b="0" i="0" dirty="0">
              <a:solidFill>
                <a:srgbClr val="687079"/>
              </a:solidFill>
              <a:effectLst/>
              <a:latin typeface="Open Sans"/>
            </a:endParaRPr>
          </a:p>
          <a:p>
            <a:pPr marL="342900" indent="-342900">
              <a:lnSpc>
                <a:spcPct val="107000"/>
              </a:lnSpc>
              <a:buFont typeface="Symbol" panose="05050102010706020507" pitchFamily="18" charset="2"/>
              <a:buChar char=""/>
            </a:pPr>
            <a:r>
              <a:rPr lang="en-GB" sz="1800" b="0" i="0" u="none" strike="noStrike" baseline="0" dirty="0">
                <a:solidFill>
                  <a:srgbClr val="000000"/>
                </a:solidFill>
                <a:latin typeface="Arial"/>
                <a:cs typeface="Arial"/>
              </a:rPr>
              <a:t>“Scotland for example is still significantly dependent on the oil and gas industry, with over 10% of workers in Aberdeen directly employed by the sector. Poorly managed, the transition may have serious impacts on the broader local economy but workers in this sector have a crucial part to play in the transition, at least 68% of the UK’s oil and gas workers have skills that could transition to the low carbon sector.” North Sea Transition Deal March 2021</a:t>
            </a:r>
            <a:r>
              <a:rPr lang="en-GB" sz="1800" dirty="0">
                <a:solidFill>
                  <a:srgbClr val="000000"/>
                </a:solidFill>
                <a:latin typeface="Arial"/>
                <a:cs typeface="Arial"/>
              </a:rPr>
              <a:t> </a:t>
            </a:r>
          </a:p>
          <a:p>
            <a:pPr marL="342900" indent="-342900">
              <a:lnSpc>
                <a:spcPct val="107000"/>
              </a:lnSpc>
              <a:buFont typeface="Symbol" panose="05050102010706020507" pitchFamily="18" charset="2"/>
              <a:buChar char=""/>
            </a:pPr>
            <a:endParaRPr lang="en-GB" sz="1800" dirty="0">
              <a:solidFill>
                <a:srgbClr val="000000"/>
              </a:solidFill>
              <a:latin typeface="Arial" panose="020B0604020202020204" pitchFamily="34" charset="0"/>
              <a:cs typeface="Arial" panose="020B0604020202020204" pitchFamily="34" charset="0"/>
            </a:endParaRPr>
          </a:p>
          <a:p>
            <a:pPr>
              <a:lnSpc>
                <a:spcPct val="107000"/>
              </a:lnSpc>
            </a:pPr>
            <a:r>
              <a:rPr lang="en-GB" sz="1800" dirty="0">
                <a:solidFill>
                  <a:srgbClr val="000000"/>
                </a:solidFill>
                <a:latin typeface="Arial"/>
                <a:cs typeface="Arial"/>
              </a:rPr>
              <a:t>Workforce are highly skilled and specialised </a:t>
            </a:r>
            <a:endParaRPr lang="en-GB" sz="1800" dirty="0">
              <a:solidFill>
                <a:srgbClr val="000000"/>
              </a:solidFill>
              <a:latin typeface="Arial" panose="020B060402020202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dirty="0"/>
              <a:t>region’s expertise in subsea engineering, renewables, energy technology and production transitioned to development of Hydrogen production, storage and distribution infrastructure</a:t>
            </a:r>
            <a:endParaRPr lang="en-GB" dirty="0">
              <a:cs typeface="Calibri"/>
            </a:endParaRPr>
          </a:p>
          <a:p>
            <a:pPr marL="342900" indent="-342900">
              <a:lnSpc>
                <a:spcPct val="107000"/>
              </a:lnSpc>
              <a:buFont typeface="Symbol" panose="05050102010706020507" pitchFamily="18" charset="2"/>
              <a:buChar char=""/>
            </a:pPr>
            <a:r>
              <a:rPr lang="en-GB" dirty="0"/>
              <a:t>51.7% of working age population have NVQ4+ qualifications – significantly higher than both the Scottish and UK average </a:t>
            </a:r>
            <a:endParaRPr lang="en-GB" dirty="0">
              <a:cs typeface="Calibri"/>
            </a:endParaRPr>
          </a:p>
          <a:p>
            <a:pPr marL="342900" lvl="0" indent="-342900">
              <a:lnSpc>
                <a:spcPct val="107000"/>
              </a:lnSpc>
              <a:spcAft>
                <a:spcPts val="0"/>
              </a:spcAft>
              <a:buFont typeface="Symbol" panose="05050102010706020507" pitchFamily="18" charset="2"/>
              <a:buChar char=""/>
            </a:pPr>
            <a:r>
              <a:rPr lang="en-GB" dirty="0"/>
              <a:t>Forty years of excellence in the Oil &amp; Gas sector</a:t>
            </a:r>
          </a:p>
          <a:p>
            <a:pPr marL="342900" indent="-342900">
              <a:lnSpc>
                <a:spcPct val="107000"/>
              </a:lnSpc>
              <a:buFont typeface="Symbol" panose="05050102010706020507" pitchFamily="18" charset="2"/>
              <a:buChar char=""/>
            </a:pPr>
            <a:endParaRPr lang="en-GB" dirty="0">
              <a:solidFill>
                <a:srgbClr val="000000"/>
              </a:solidFill>
              <a:latin typeface="Calibri"/>
              <a:cs typeface="Calibri"/>
            </a:endParaRPr>
          </a:p>
          <a:p>
            <a:pPr>
              <a:lnSpc>
                <a:spcPct val="107000"/>
              </a:lnSpc>
            </a:pPr>
            <a:r>
              <a:rPr lang="en-GB" dirty="0">
                <a:solidFill>
                  <a:srgbClr val="000000"/>
                </a:solidFill>
                <a:latin typeface="Calibri"/>
                <a:cs typeface="Calibri"/>
              </a:rPr>
              <a:t>Want to retain this skilled labour </a:t>
            </a:r>
          </a:p>
          <a:p>
            <a:pPr marL="342900" indent="-342900">
              <a:lnSpc>
                <a:spcPct val="107000"/>
              </a:lnSpc>
              <a:buFont typeface="Symbol,Sans-Serif" panose="05050102010706020507" pitchFamily="18" charset="2"/>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919DAF9-8733-42E6-8A9E-096C6B783041}" type="slidenum">
              <a:rPr lang="en-GB" smtClean="0"/>
              <a:t>3</a:t>
            </a:fld>
            <a:endParaRPr lang="en-GB"/>
          </a:p>
        </p:txBody>
      </p:sp>
    </p:spTree>
    <p:extLst>
      <p:ext uri="{BB962C8B-B14F-4D97-AF65-F5344CB8AC3E}">
        <p14:creationId xmlns:p14="http://schemas.microsoft.com/office/powerpoint/2010/main" val="114573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521C942-0B7F-4F8C-BD5B-76B51C9BA6BD}" type="slidenum">
              <a:rPr lang="en-GB" smtClean="0"/>
              <a:pPr>
                <a:defRPr/>
              </a:pPr>
              <a:t>5</a:t>
            </a:fld>
            <a:endParaRPr lang="en-GB"/>
          </a:p>
        </p:txBody>
      </p:sp>
    </p:spTree>
    <p:extLst>
      <p:ext uri="{BB962C8B-B14F-4D97-AF65-F5344CB8AC3E}">
        <p14:creationId xmlns:p14="http://schemas.microsoft.com/office/powerpoint/2010/main" val="141137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Aberdeen has 2 publicly available hydrogen refuelling stations. 3 in Scotland.   </a:t>
            </a:r>
          </a:p>
          <a:p>
            <a:pPr marL="457200">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en-GB" sz="1800" err="1">
                <a:effectLst/>
                <a:latin typeface="Calibri" panose="020F0502020204030204" pitchFamily="34" charset="0"/>
                <a:ea typeface="Calibri" panose="020F0502020204030204" pitchFamily="34" charset="0"/>
                <a:cs typeface="Times New Roman" panose="02020603050405020304" pitchFamily="18" charset="0"/>
              </a:rPr>
              <a:t>Kittybrewster</a:t>
            </a:r>
            <a:r>
              <a:rPr lang="en-GB" sz="1800">
                <a:effectLst/>
                <a:latin typeface="Calibri" panose="020F0502020204030204" pitchFamily="34" charset="0"/>
                <a:ea typeface="Calibri" panose="020F0502020204030204" pitchFamily="34" charset="0"/>
                <a:cs typeface="Times New Roman" panose="02020603050405020304" pitchFamily="18" charset="0"/>
              </a:rPr>
              <a:t> station (</a:t>
            </a:r>
            <a:r>
              <a:rPr lang="en-GB" sz="1800" b="1">
                <a:effectLst/>
                <a:latin typeface="Calibri" panose="020F0502020204030204" pitchFamily="34" charset="0"/>
                <a:ea typeface="Calibri" panose="020F0502020204030204" pitchFamily="34" charset="0"/>
                <a:cs typeface="Times New Roman" panose="02020603050405020304" pitchFamily="18" charset="0"/>
              </a:rPr>
              <a:t>2015</a:t>
            </a:r>
            <a:r>
              <a:rPr lang="en-GB" sz="1800" b="0">
                <a:effectLst/>
                <a:latin typeface="Calibri" panose="020F0502020204030204" pitchFamily="34" charset="0"/>
                <a:ea typeface="Calibri" panose="020F0502020204030204" pitchFamily="34" charset="0"/>
                <a:cs typeface="Times New Roman" panose="02020603050405020304" pitchFamily="18" charset="0"/>
              </a:rPr>
              <a:t>)</a:t>
            </a:r>
            <a:r>
              <a:rPr lang="en-GB" sz="1800">
                <a:effectLst/>
                <a:latin typeface="Calibri" panose="020F0502020204030204" pitchFamily="34" charset="0"/>
                <a:ea typeface="Calibri" panose="020F0502020204030204" pitchFamily="34" charset="0"/>
                <a:cs typeface="Times New Roman" panose="02020603050405020304" pitchFamily="18" charset="0"/>
              </a:rPr>
              <a:t> = largest and most reliable dedicated bus refuelling station in the UK and is capable of dispensing up to </a:t>
            </a:r>
            <a:r>
              <a:rPr lang="en-GB" sz="1800" b="1">
                <a:effectLst/>
                <a:latin typeface="Calibri" panose="020F0502020204030204" pitchFamily="34" charset="0"/>
                <a:ea typeface="Calibri" panose="020F0502020204030204" pitchFamily="34" charset="0"/>
                <a:cs typeface="Times New Roman" panose="02020603050405020304" pitchFamily="18" charset="0"/>
              </a:rPr>
              <a:t>360kg</a:t>
            </a:r>
            <a:r>
              <a:rPr lang="en-GB" sz="1800">
                <a:effectLst/>
                <a:latin typeface="Calibri" panose="020F0502020204030204" pitchFamily="34" charset="0"/>
                <a:ea typeface="Calibri" panose="020F0502020204030204" pitchFamily="34" charset="0"/>
                <a:cs typeface="Times New Roman" panose="02020603050405020304" pitchFamily="18" charset="0"/>
              </a:rPr>
              <a:t> of hydrogen per day. Capacity to store </a:t>
            </a:r>
            <a:r>
              <a:rPr lang="en-GB" sz="1800" b="1">
                <a:effectLst/>
                <a:latin typeface="Calibri" panose="020F0502020204030204" pitchFamily="34" charset="0"/>
                <a:ea typeface="Calibri" panose="020F0502020204030204" pitchFamily="34" charset="0"/>
                <a:cs typeface="Times New Roman" panose="02020603050405020304" pitchFamily="18" charset="0"/>
              </a:rPr>
              <a:t>420kg</a:t>
            </a:r>
            <a:r>
              <a:rPr lang="en-GB" sz="1800">
                <a:effectLst/>
                <a:latin typeface="Calibri" panose="020F0502020204030204" pitchFamily="34" charset="0"/>
                <a:ea typeface="Calibri" panose="020F0502020204030204" pitchFamily="34" charset="0"/>
                <a:cs typeface="Times New Roman" panose="02020603050405020304" pitchFamily="18" charset="0"/>
              </a:rPr>
              <a:t> on site. In </a:t>
            </a:r>
            <a:r>
              <a:rPr lang="en-GB" sz="1800" b="1">
                <a:effectLst/>
                <a:latin typeface="Calibri" panose="020F0502020204030204" pitchFamily="34" charset="0"/>
                <a:ea typeface="Calibri" panose="020F0502020204030204" pitchFamily="34" charset="0"/>
                <a:cs typeface="Times New Roman" panose="02020603050405020304" pitchFamily="18" charset="0"/>
              </a:rPr>
              <a:t>2018</a:t>
            </a:r>
            <a:r>
              <a:rPr lang="en-GB" sz="1800">
                <a:effectLst/>
                <a:latin typeface="Calibri" panose="020F0502020204030204" pitchFamily="34" charset="0"/>
                <a:ea typeface="Calibri" panose="020F0502020204030204" pitchFamily="34" charset="0"/>
                <a:cs typeface="Times New Roman" panose="02020603050405020304" pitchFamily="18" charset="0"/>
              </a:rPr>
              <a:t> the station was upgraded to allow the refuelling of </a:t>
            </a:r>
            <a:r>
              <a:rPr lang="en-GB" sz="1800" b="1">
                <a:effectLst/>
                <a:latin typeface="Calibri" panose="020F0502020204030204" pitchFamily="34" charset="0"/>
                <a:ea typeface="Calibri" panose="020F0502020204030204" pitchFamily="34" charset="0"/>
                <a:cs typeface="Times New Roman" panose="02020603050405020304" pitchFamily="18" charset="0"/>
              </a:rPr>
              <a:t>cars</a:t>
            </a:r>
            <a:r>
              <a:rPr lang="en-GB" sz="1800">
                <a:effectLst/>
                <a:latin typeface="Calibri" panose="020F0502020204030204" pitchFamily="34" charset="0"/>
                <a:ea typeface="Calibri" panose="020F0502020204030204" pitchFamily="34" charset="0"/>
                <a:cs typeface="Times New Roman" panose="02020603050405020304" pitchFamily="18" charset="0"/>
              </a:rPr>
              <a:t> and </a:t>
            </a:r>
            <a:r>
              <a:rPr lang="en-GB" sz="1800" b="1">
                <a:effectLst/>
                <a:latin typeface="Calibri" panose="020F0502020204030204" pitchFamily="34" charset="0"/>
                <a:ea typeface="Calibri" panose="020F0502020204030204" pitchFamily="34" charset="0"/>
                <a:cs typeface="Times New Roman" panose="02020603050405020304" pitchFamily="18" charset="0"/>
              </a:rPr>
              <a:t>vans</a:t>
            </a:r>
            <a:r>
              <a:rPr lang="en-GB" sz="1800">
                <a:effectLst/>
                <a:latin typeface="Calibri" panose="020F0502020204030204" pitchFamily="34" charset="0"/>
                <a:ea typeface="Calibri" panose="020F0502020204030204" pitchFamily="34" charset="0"/>
                <a:cs typeface="Times New Roman" panose="02020603050405020304" pitchFamily="18" charset="0"/>
              </a:rPr>
              <a:t> at 700bar in addition to the </a:t>
            </a:r>
            <a:r>
              <a:rPr lang="en-GB" sz="1800" b="1">
                <a:effectLst/>
                <a:latin typeface="Calibri" panose="020F0502020204030204" pitchFamily="34" charset="0"/>
                <a:ea typeface="Calibri" panose="020F0502020204030204" pitchFamily="34" charset="0"/>
                <a:cs typeface="Times New Roman" panose="02020603050405020304" pitchFamily="18" charset="0"/>
              </a:rPr>
              <a:t>buses</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Built, operated + maintained by BOC.</a:t>
            </a:r>
          </a:p>
          <a:p>
            <a:pPr marL="0" lvl="0" indent="0">
              <a:lnSpc>
                <a:spcPct val="107000"/>
              </a:lnSpc>
              <a:spcAft>
                <a:spcPts val="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ACHES – Aberdeen City Hydrogen Energy Storage - dedicated </a:t>
            </a:r>
            <a:r>
              <a:rPr lang="en-GB" sz="1800" b="1">
                <a:effectLst/>
                <a:latin typeface="Calibri" panose="020F0502020204030204" pitchFamily="34" charset="0"/>
                <a:ea typeface="Calibri" panose="020F0502020204030204" pitchFamily="34" charset="0"/>
                <a:cs typeface="Times New Roman" panose="02020603050405020304" pitchFamily="18" charset="0"/>
              </a:rPr>
              <a:t>car</a:t>
            </a:r>
            <a:r>
              <a:rPr lang="en-GB" sz="1800">
                <a:effectLst/>
                <a:latin typeface="Calibri" panose="020F0502020204030204" pitchFamily="34" charset="0"/>
                <a:ea typeface="Calibri" panose="020F0502020204030204" pitchFamily="34" charset="0"/>
                <a:cs typeface="Times New Roman" panose="02020603050405020304" pitchFamily="18" charset="0"/>
              </a:rPr>
              <a:t> and </a:t>
            </a:r>
            <a:r>
              <a:rPr lang="en-GB" sz="1800" b="1">
                <a:effectLst/>
                <a:latin typeface="Calibri" panose="020F0502020204030204" pitchFamily="34" charset="0"/>
                <a:ea typeface="Calibri" panose="020F0502020204030204" pitchFamily="34" charset="0"/>
                <a:cs typeface="Times New Roman" panose="02020603050405020304" pitchFamily="18" charset="0"/>
              </a:rPr>
              <a:t>van</a:t>
            </a:r>
            <a:r>
              <a:rPr lang="en-GB" sz="1800">
                <a:effectLst/>
                <a:latin typeface="Calibri" panose="020F0502020204030204" pitchFamily="34" charset="0"/>
                <a:ea typeface="Calibri" panose="020F0502020204030204" pitchFamily="34" charset="0"/>
                <a:cs typeface="Times New Roman" panose="02020603050405020304" pitchFamily="18" charset="0"/>
              </a:rPr>
              <a:t> refuelling station which opened in </a:t>
            </a:r>
            <a:r>
              <a:rPr lang="en-GB" sz="1800" b="1">
                <a:effectLst/>
                <a:latin typeface="Calibri" panose="020F0502020204030204" pitchFamily="34" charset="0"/>
                <a:ea typeface="Calibri" panose="020F0502020204030204" pitchFamily="34" charset="0"/>
                <a:cs typeface="Times New Roman" panose="02020603050405020304" pitchFamily="18" charset="0"/>
              </a:rPr>
              <a:t>2017.</a:t>
            </a:r>
            <a:r>
              <a:rPr lang="en-GB" sz="1800">
                <a:effectLst/>
                <a:latin typeface="Calibri" panose="020F0502020204030204" pitchFamily="34" charset="0"/>
                <a:ea typeface="Calibri" panose="020F0502020204030204" pitchFamily="34" charset="0"/>
                <a:cs typeface="Times New Roman" panose="02020603050405020304" pitchFamily="18" charset="0"/>
              </a:rPr>
              <a:t>  It is also a dual pressure station and is used to increase awareness and provide familiarisation and training, as well as provide real live operation and maintenance experience to local companies.  Built by </a:t>
            </a:r>
            <a:r>
              <a:rPr lang="en-GB" sz="1800" err="1">
                <a:effectLst/>
                <a:latin typeface="Calibri" panose="020F0502020204030204" pitchFamily="34" charset="0"/>
                <a:ea typeface="Calibri" panose="020F0502020204030204" pitchFamily="34" charset="0"/>
                <a:cs typeface="Times New Roman" panose="02020603050405020304" pitchFamily="18" charset="0"/>
              </a:rPr>
              <a:t>Hydrogenics</a:t>
            </a:r>
            <a:r>
              <a:rPr lang="en-GB" sz="1800">
                <a:effectLst/>
                <a:latin typeface="Calibri" panose="020F0502020204030204" pitchFamily="34" charset="0"/>
                <a:ea typeface="Calibri" panose="020F0502020204030204" pitchFamily="34" charset="0"/>
                <a:cs typeface="Times New Roman" panose="02020603050405020304" pitchFamily="18" charset="0"/>
              </a:rPr>
              <a:t>. Dispenses </a:t>
            </a:r>
            <a:r>
              <a:rPr lang="en-GB" sz="1800" b="1">
                <a:effectLst/>
                <a:latin typeface="Calibri" panose="020F0502020204030204" pitchFamily="34" charset="0"/>
                <a:ea typeface="Calibri" panose="020F0502020204030204" pitchFamily="34" charset="0"/>
                <a:cs typeface="Times New Roman" panose="02020603050405020304" pitchFamily="18" charset="0"/>
              </a:rPr>
              <a:t>130kg</a:t>
            </a:r>
            <a:r>
              <a:rPr lang="en-GB" sz="1800" b="0">
                <a:effectLst/>
                <a:latin typeface="Calibri" panose="020F0502020204030204" pitchFamily="34" charset="0"/>
                <a:ea typeface="Calibri" panose="020F0502020204030204" pitchFamily="34" charset="0"/>
                <a:cs typeface="Times New Roman" panose="02020603050405020304" pitchFamily="18" charset="0"/>
              </a:rPr>
              <a:t> per day. Additional </a:t>
            </a:r>
            <a:r>
              <a:rPr lang="en-GB" sz="1800" b="1">
                <a:effectLst/>
                <a:latin typeface="Calibri" panose="020F0502020204030204" pitchFamily="34" charset="0"/>
                <a:ea typeface="Calibri" panose="020F0502020204030204" pitchFamily="34" charset="0"/>
                <a:cs typeface="Times New Roman" panose="02020603050405020304" pitchFamily="18" charset="0"/>
              </a:rPr>
              <a:t>150kg</a:t>
            </a:r>
            <a:r>
              <a:rPr lang="en-GB" sz="1800" b="0">
                <a:effectLst/>
                <a:latin typeface="Calibri" panose="020F0502020204030204" pitchFamily="34" charset="0"/>
                <a:ea typeface="Calibri" panose="020F0502020204030204" pitchFamily="34" charset="0"/>
                <a:cs typeface="Times New Roman" panose="02020603050405020304" pitchFamily="18" charset="0"/>
              </a:rPr>
              <a:t> capacity. Operated by NORCO.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Both stations run off </a:t>
            </a:r>
            <a:r>
              <a:rPr lang="en-GB" sz="1800" b="1">
                <a:effectLst/>
                <a:latin typeface="Calibri" panose="020F0502020204030204" pitchFamily="34" charset="0"/>
                <a:ea typeface="Calibri" panose="020F0502020204030204" pitchFamily="34" charset="0"/>
                <a:cs typeface="Times New Roman" panose="02020603050405020304" pitchFamily="18" charset="0"/>
              </a:rPr>
              <a:t>green tariff electricity from the National Grid which is electricity from renewable sources</a:t>
            </a:r>
            <a:r>
              <a:rPr lang="en-GB" sz="1800">
                <a:effectLst/>
                <a:latin typeface="Calibri" panose="020F0502020204030204" pitchFamily="34" charset="0"/>
                <a:ea typeface="Calibri" panose="020F0502020204030204" pitchFamily="34" charset="0"/>
                <a:cs typeface="Times New Roman" panose="02020603050405020304" pitchFamily="18" charset="0"/>
              </a:rPr>
              <a:t>.  Hydrogen is produced via electrolysis: Electricity is used to split the hydrogen from the oxygen in water molecules. </a:t>
            </a:r>
          </a:p>
          <a:p>
            <a:pPr marL="0" lvl="0" indent="0">
              <a:lnSpc>
                <a:spcPct val="107000"/>
              </a:lnSpc>
              <a:spcAft>
                <a:spcPts val="800"/>
              </a:spcAft>
              <a:buFont typeface="Symbol" panose="05050102010706020507" pitchFamily="18" charset="2"/>
              <a:buNone/>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This means </a:t>
            </a:r>
            <a:r>
              <a:rPr lang="en-GB" sz="1800" b="1">
                <a:effectLst/>
                <a:latin typeface="Calibri" panose="020F0502020204030204" pitchFamily="34" charset="0"/>
                <a:ea typeface="Calibri" panose="020F0502020204030204" pitchFamily="34" charset="0"/>
                <a:cs typeface="Times New Roman" panose="02020603050405020304" pitchFamily="18" charset="0"/>
              </a:rPr>
              <a:t>all of our hydrogen vehicles in the region are zero emissions from well to wheel</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9919DAF9-8733-42E6-8A9E-096C6B783041}" type="slidenum">
              <a:rPr lang="en-GB" smtClean="0"/>
              <a:t>6</a:t>
            </a:fld>
            <a:endParaRPr lang="en-GB"/>
          </a:p>
        </p:txBody>
      </p:sp>
    </p:spTree>
    <p:extLst>
      <p:ext uri="{BB962C8B-B14F-4D97-AF65-F5344CB8AC3E}">
        <p14:creationId xmlns:p14="http://schemas.microsoft.com/office/powerpoint/2010/main" val="212991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 typeface="Symbol" panose="05050102010706020507" pitchFamily="18" charset="2"/>
              <a:buNone/>
            </a:pPr>
            <a:r>
              <a:rPr lang="en-GB" sz="1200" b="1" dirty="0">
                <a:effectLst/>
                <a:latin typeface="Calibri"/>
                <a:ea typeface="Calibri" panose="020F0502020204030204" pitchFamily="34" charset="0"/>
                <a:cs typeface="Calibri"/>
              </a:rPr>
              <a:t>WHY HYDROGEN IN ABERDEEN</a:t>
            </a:r>
          </a:p>
          <a:p>
            <a:pPr marL="0" lvl="0" indent="0">
              <a:lnSpc>
                <a:spcPct val="107000"/>
              </a:lnSpc>
              <a:spcAft>
                <a:spcPts val="0"/>
              </a:spcAft>
              <a:buFont typeface="Symbol" panose="05050102010706020507" pitchFamily="18" charset="2"/>
              <a:buNone/>
            </a:pPr>
            <a:endParaRPr lang="en-GB" b="0" i="0" dirty="0">
              <a:solidFill>
                <a:srgbClr val="687079"/>
              </a:solidFill>
              <a:effectLst/>
              <a:latin typeface="Open Sans"/>
            </a:endParaRPr>
          </a:p>
          <a:p>
            <a:pPr marL="342900" indent="-342900">
              <a:lnSpc>
                <a:spcPct val="107000"/>
              </a:lnSpc>
              <a:buFont typeface="Symbol" panose="05050102010706020507" pitchFamily="18" charset="2"/>
              <a:buChar char=""/>
            </a:pPr>
            <a:r>
              <a:rPr lang="en-GB" sz="1800" dirty="0">
                <a:solidFill>
                  <a:srgbClr val="000000"/>
                </a:solidFill>
                <a:latin typeface="Arial"/>
                <a:cs typeface="Arial"/>
              </a:rPr>
              <a:t>focus has primarily been on h2 for transport</a:t>
            </a:r>
          </a:p>
          <a:p>
            <a:pPr marL="342900" indent="-342900">
              <a:lnSpc>
                <a:spcPct val="107000"/>
              </a:lnSpc>
              <a:buFont typeface="Symbol" panose="05050102010706020507" pitchFamily="18" charset="2"/>
              <a:buChar char=""/>
            </a:pPr>
            <a:r>
              <a:rPr lang="en-GB" dirty="0"/>
              <a:t>ACC has been recognised for it’s achievement: range of awards and world firsts; one of the largest and most varied fleets of hydrogen vehicles being trialled in Europe. </a:t>
            </a:r>
            <a:r>
              <a:rPr lang="en-GB" b="1" dirty="0"/>
              <a:t>OVER 70 vehicles so far,</a:t>
            </a:r>
            <a:endParaRPr lang="en-GB" sz="1800" dirty="0">
              <a:solidFill>
                <a:srgbClr val="000000"/>
              </a:solidFill>
              <a:latin typeface="Arial"/>
              <a:cs typeface="Arial"/>
            </a:endParaRPr>
          </a:p>
          <a:p>
            <a:pPr marL="342900" indent="-342900">
              <a:lnSpc>
                <a:spcPct val="107000"/>
              </a:lnSpc>
              <a:buFont typeface="Symbol" panose="05050102010706020507" pitchFamily="18" charset="2"/>
              <a:buChar char=""/>
            </a:pPr>
            <a:r>
              <a:rPr lang="en-GB" sz="1800" dirty="0">
                <a:solidFill>
                  <a:srgbClr val="000000"/>
                </a:solidFill>
                <a:latin typeface="Arial"/>
                <a:cs typeface="Arial"/>
              </a:rPr>
              <a:t>We have one of the largest and most varied fleets in Europe next few slides show this</a:t>
            </a:r>
          </a:p>
          <a:p>
            <a:pPr marL="342900" indent="-342900">
              <a:lnSpc>
                <a:spcPct val="107000"/>
              </a:lnSpc>
              <a:buFont typeface="Symbol" panose="05050102010706020507" pitchFamily="18" charset="2"/>
              <a:buChar char=""/>
            </a:pPr>
            <a:endParaRPr lang="en-GB" sz="1800"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9919DAF9-8733-42E6-8A9E-096C6B783041}" type="slidenum">
              <a:rPr lang="en-GB" smtClean="0"/>
              <a:t>7</a:t>
            </a:fld>
            <a:endParaRPr lang="en-GB"/>
          </a:p>
        </p:txBody>
      </p:sp>
    </p:spTree>
    <p:extLst>
      <p:ext uri="{BB962C8B-B14F-4D97-AF65-F5344CB8AC3E}">
        <p14:creationId xmlns:p14="http://schemas.microsoft.com/office/powerpoint/2010/main" val="1275356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r>
              <a:rPr lang="en-GB" sz="1200">
                <a:effectLst/>
                <a:latin typeface="Calibri"/>
                <a:ea typeface="Calibri" panose="020F0502020204030204" pitchFamily="34" charset="0"/>
                <a:cs typeface="Calibri"/>
              </a:rPr>
              <a:t>Working in partnership with a number of programmes and projects in the UK and Europe including FCH JU, Interreg North Sea Region, Interreg North West Europe and Interreg Europe to deliver a hydrogen fleet.</a:t>
            </a:r>
            <a:r>
              <a:rPr lang="en-GB">
                <a:latin typeface="Calibri"/>
                <a:ea typeface="Calibri" panose="020F0502020204030204" pitchFamily="34" charset="0"/>
                <a:cs typeface="Calibri"/>
              </a:rPr>
              <a:t>  </a:t>
            </a: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0"/>
              </a:spcAft>
              <a:buFont typeface="Symbol" panose="05050102010706020507" pitchFamily="18" charset="2"/>
              <a:buNone/>
            </a:pPr>
            <a:r>
              <a:rPr lang="en-GB" sz="1200">
                <a:effectLst/>
                <a:latin typeface="Calibri"/>
                <a:ea typeface="Calibri" panose="020F0502020204030204" pitchFamily="34" charset="0"/>
                <a:cs typeface="Calibri"/>
              </a:rPr>
              <a:t> </a:t>
            </a:r>
          </a:p>
          <a:p>
            <a:pPr marL="342900" indent="-342900">
              <a:lnSpc>
                <a:spcPct val="107000"/>
              </a:lnSpc>
              <a:spcAft>
                <a:spcPts val="800"/>
              </a:spcAft>
              <a:buFont typeface="Symbol" panose="05050102010706020507" pitchFamily="18" charset="2"/>
              <a:buChar char=""/>
              <a:defRPr/>
            </a:pPr>
            <a:r>
              <a:rPr lang="en-GB" sz="1200">
                <a:effectLst/>
                <a:latin typeface="Calibri"/>
                <a:ea typeface="Calibri" panose="020F0502020204030204" pitchFamily="34" charset="0"/>
                <a:cs typeface="Calibri"/>
              </a:rPr>
              <a:t>ACC is actively engaged in encouraging other organisations to adopt hydrogen vehicles across our region in order to reduce carbon emissions.</a:t>
            </a:r>
            <a:r>
              <a:rPr lang="en-GB">
                <a:latin typeface="Calibri"/>
                <a:ea typeface="Calibri" panose="020F0502020204030204" pitchFamily="34" charset="0"/>
                <a:cs typeface="Calibri"/>
              </a:rPr>
              <a:t> </a:t>
            </a:r>
            <a:endParaRPr lang="en-GB" sz="1200">
              <a:effectLst/>
              <a:latin typeface="Calibri" panose="020F0502020204030204" pitchFamily="34" charset="0"/>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defRPr/>
            </a:pPr>
            <a:r>
              <a:rPr lang="en-GB" sz="1200">
                <a:latin typeface="+mn-lt"/>
              </a:rPr>
              <a:t>Ix35 = first FCEV ACC purchased. 5.64kg = 369 miles; 3 mins; LEFT HAND drive!</a:t>
            </a:r>
            <a:r>
              <a:rPr lang="en-GB"/>
              <a:t> </a:t>
            </a:r>
            <a:endParaRPr lang="en-GB" sz="1200">
              <a:latin typeface="+mn-lt"/>
              <a:cs typeface="Calibri"/>
            </a:endParaRPr>
          </a:p>
          <a:p>
            <a:pPr marL="342900" indent="-342900">
              <a:lnSpc>
                <a:spcPct val="107000"/>
              </a:lnSpc>
              <a:spcAft>
                <a:spcPts val="800"/>
              </a:spcAft>
              <a:buFont typeface="Symbol" panose="05050102010706020507" pitchFamily="18" charset="2"/>
              <a:buChar char=""/>
              <a:defRPr/>
            </a:pPr>
            <a:r>
              <a:rPr lang="en-GB" sz="1200">
                <a:latin typeface="+mn-lt"/>
              </a:rPr>
              <a:t>Mirai = 5kg = 300 miles; 3 mins @700bar;</a:t>
            </a:r>
            <a:r>
              <a:rPr lang="en-GB"/>
              <a:t> </a:t>
            </a:r>
            <a:endParaRPr lang="en-GB" sz="1200">
              <a:latin typeface="+mn-lt"/>
              <a:cs typeface="Calibri"/>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a:latin typeface="+mn-lt"/>
              </a:rPr>
              <a:t>Nexo = 6.3kg = 414 miles; 5 mins = used by Lord Provost for Civic duties + also co-wheels</a:t>
            </a:r>
            <a:endParaRPr lang="en-GB" sz="1200">
              <a:latin typeface="+mn-lt"/>
              <a:cs typeface="Calibri"/>
            </a:endParaRPr>
          </a:p>
          <a:p>
            <a:pPr marL="342900" indent="-342900">
              <a:lnSpc>
                <a:spcPct val="107000"/>
              </a:lnSpc>
              <a:spcAft>
                <a:spcPts val="800"/>
              </a:spcAft>
              <a:buFont typeface="Symbol" panose="05050102010706020507" pitchFamily="18" charset="2"/>
              <a:buChar char=""/>
              <a:defRPr/>
            </a:pPr>
            <a:r>
              <a:rPr lang="en-GB" sz="1200" kern="1200">
                <a:solidFill>
                  <a:schemeClr val="tx1"/>
                </a:solidFill>
                <a:effectLst/>
                <a:latin typeface="+mn-lt"/>
                <a:ea typeface="+mn-ea"/>
                <a:cs typeface="+mn-cs"/>
              </a:rPr>
              <a:t>ALL on Co-wheels Car Club for members of the public to trial .</a:t>
            </a:r>
            <a:r>
              <a:rPr lang="en-GB"/>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200">
              <a:latin typeface="+mn-lt"/>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a:latin typeface="+mn-lt"/>
              </a:rPr>
              <a:t>Necessary for ACC to actively engage in vehicle deployment, but as the hydrogen sector develops further it is anticipated that the private demand will increase</a:t>
            </a:r>
            <a:endParaRPr lang="en-GB" sz="1200">
              <a:latin typeface="+mn-lt"/>
              <a:cs typeface="Calibri"/>
            </a:endParaRPr>
          </a:p>
          <a:p>
            <a:endParaRPr lang="en-GB"/>
          </a:p>
        </p:txBody>
      </p:sp>
      <p:sp>
        <p:nvSpPr>
          <p:cNvPr id="4" name="Slide Number Placeholder 3"/>
          <p:cNvSpPr>
            <a:spLocks noGrp="1"/>
          </p:cNvSpPr>
          <p:nvPr>
            <p:ph type="sldNum" sz="quarter" idx="5"/>
          </p:nvPr>
        </p:nvSpPr>
        <p:spPr/>
        <p:txBody>
          <a:bodyPr/>
          <a:lstStyle/>
          <a:p>
            <a:fld id="{FFC3F202-CB0E-9142-ABE5-1E7B5A5E35DF}" type="slidenum">
              <a:rPr lang="en-US" smtClean="0"/>
              <a:t>8</a:t>
            </a:fld>
            <a:endParaRPr lang="en-US"/>
          </a:p>
        </p:txBody>
      </p:sp>
    </p:spTree>
    <p:extLst>
      <p:ext uri="{BB962C8B-B14F-4D97-AF65-F5344CB8AC3E}">
        <p14:creationId xmlns:p14="http://schemas.microsoft.com/office/powerpoint/2010/main" val="251085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sz="1800">
                <a:solidFill>
                  <a:srgbClr val="000000"/>
                </a:solidFill>
                <a:effectLst/>
                <a:latin typeface="Arial"/>
                <a:ea typeface="Times New Roman" panose="02020603050405020304" pitchFamily="18" charset="0"/>
                <a:cs typeface="Arial"/>
              </a:rPr>
              <a:t>Battery electric vehicles (BEVs) can also incorporate hydrogen to extend their range. A battery vehicle can be retrofitted with a hydrogen tank to boost their drive time. This is a nifty solution that extends drive time thus alleviating range-anxiety.</a:t>
            </a:r>
            <a:r>
              <a:rPr lang="en-GB" sz="1800">
                <a:solidFill>
                  <a:srgbClr val="000000"/>
                </a:solidFill>
                <a:latin typeface="Arial"/>
                <a:ea typeface="Times New Roman" panose="02020603050405020304" pitchFamily="18" charset="0"/>
                <a:cs typeface="Arial"/>
              </a:rPr>
              <a:t> </a:t>
            </a:r>
            <a:r>
              <a:rPr lang="en-GB" sz="1800">
                <a:solidFill>
                  <a:srgbClr val="000000"/>
                </a:solidFill>
                <a:effectLst/>
                <a:latin typeface="Arial"/>
                <a:ea typeface="Times New Roman" panose="02020603050405020304" pitchFamily="18" charset="0"/>
                <a:cs typeface="Arial"/>
              </a:rPr>
              <a:t> Hydrogen range extended vehicles can be particularly useful for individuals living in remote locations or those who rely on their vehicle to drive for lengthy, uninterrupted periods. This combined solution is also a viable option for those larger vehicles that carry significant load, which may not perform optimally on BEV alone.</a:t>
            </a:r>
            <a:r>
              <a:rPr lang="en-GB" sz="1800">
                <a:solidFill>
                  <a:srgbClr val="000000"/>
                </a:solidFill>
                <a:latin typeface="Arial"/>
                <a:ea typeface="Times New Roman" panose="02020603050405020304" pitchFamily="18" charset="0"/>
                <a:cs typeface="Arial"/>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accent5">
                  <a:lumMod val="75000"/>
                </a:schemeClr>
              </a:solidFil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solidFill>
                  <a:schemeClr val="accent5">
                    <a:lumMod val="75000"/>
                  </a:schemeClr>
                </a:solidFill>
                <a:cs typeface="Calibri"/>
              </a:rPr>
              <a:t>ENV200 Nissan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accent5">
                    <a:lumMod val="75000"/>
                  </a:schemeClr>
                </a:solidFill>
                <a:cs typeface="Calibri"/>
              </a:rPr>
              <a:t>74litre tank @ 350bar pressure placed at the top. Refuelling: once a day</a:t>
            </a:r>
          </a:p>
          <a:p>
            <a:pPr marL="342900" indent="-342900" algn="l">
              <a:buFont typeface="Arial" panose="020B0604020202020204" pitchFamily="34" charset="0"/>
              <a:buChar char="•"/>
            </a:pPr>
            <a:r>
              <a:rPr lang="en-GB" sz="1200">
                <a:solidFill>
                  <a:schemeClr val="accent5">
                    <a:lumMod val="75000"/>
                  </a:schemeClr>
                </a:solidFill>
                <a:cs typeface="Calibri"/>
              </a:rPr>
              <a:t>Electric charging: Rapid charge 40-60 mins</a:t>
            </a:r>
          </a:p>
          <a:p>
            <a:pPr marL="342900" indent="-342900">
              <a:buFont typeface="Arial" panose="020B0604020202020204" pitchFamily="34" charset="0"/>
              <a:buChar char="•"/>
            </a:pPr>
            <a:r>
              <a:rPr lang="en-GB" sz="1200">
                <a:solidFill>
                  <a:schemeClr val="accent5">
                    <a:lumMod val="75000"/>
                  </a:schemeClr>
                </a:solidFill>
                <a:cs typeface="Calibri"/>
              </a:rPr>
              <a:t>Electric vehicle mileage: 106 miles (real life 90 miles) + </a:t>
            </a:r>
            <a:r>
              <a:rPr lang="en-GB" sz="1200" b="1">
                <a:solidFill>
                  <a:schemeClr val="accent5">
                    <a:lumMod val="75000"/>
                  </a:schemeClr>
                </a:solidFill>
                <a:cs typeface="Calibri"/>
              </a:rPr>
              <a:t>45miles extension with h2.</a:t>
            </a:r>
            <a:r>
              <a:rPr lang="en-GB" b="1">
                <a:solidFill>
                  <a:schemeClr val="accent5">
                    <a:lumMod val="75000"/>
                  </a:schemeClr>
                </a:solidFill>
                <a:cs typeface="Calibri"/>
              </a:rPr>
              <a:t> - adds additional 40-50% drivetime onto the EV baseline figures</a:t>
            </a:r>
            <a:endParaRPr lang="en-GB" sz="1200" b="1">
              <a:solidFill>
                <a:schemeClr val="accent5">
                  <a:lumMod val="75000"/>
                </a:schemeClr>
              </a:solidFill>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mj-lt"/>
                <a:cs typeface="Calibri Light"/>
              </a:rPr>
              <a:t>£55k retrofit &amp; materials; </a:t>
            </a:r>
            <a:r>
              <a:rPr lang="en-GB" sz="2200">
                <a:solidFill>
                  <a:schemeClr val="accent5">
                    <a:lumMod val="75000"/>
                  </a:schemeClr>
                </a:solidFill>
                <a:cs typeface="Calibri"/>
              </a:rPr>
              <a:t>Lifecycle: Tanks have 15 year life cycle</a:t>
            </a:r>
          </a:p>
          <a:p>
            <a:pPr marL="342900" indent="-342900">
              <a:buFont typeface="Arial" panose="020B0604020202020204" pitchFamily="34" charset="0"/>
              <a:buChar char="•"/>
              <a:defRPr/>
            </a:pPr>
            <a:r>
              <a:rPr lang="en-GB" sz="1800">
                <a:solidFill>
                  <a:schemeClr val="accent5">
                    <a:lumMod val="75000"/>
                  </a:schemeClr>
                </a:solidFill>
                <a:cs typeface="Calibri"/>
              </a:rPr>
              <a:t>Equipment location: on top of the van leaving inside free for Integration </a:t>
            </a:r>
            <a:endParaRPr lang="en-GB">
              <a:solidFill>
                <a:srgbClr val="000000"/>
              </a:solidFill>
              <a:latin typeface="Calibri Light" panose="020F0302020204030204"/>
              <a:cs typeface="Arial" panose="020B0604020202020204" pitchFamily="34" charset="0"/>
            </a:endParaRPr>
          </a:p>
          <a:p>
            <a:pPr marL="342900" marR="0" lvl="0" indent="-342900" algn="l" defTabSz="914400">
              <a:lnSpc>
                <a:spcPct val="100000"/>
              </a:lnSpc>
              <a:spcBef>
                <a:spcPts val="0"/>
              </a:spcBef>
              <a:spcAft>
                <a:spcPts val="0"/>
              </a:spcAft>
              <a:buClrTx/>
              <a:buSzTx/>
              <a:buFont typeface="Arial" panose="020B0604020202020204" pitchFamily="34" charset="0"/>
              <a:buChar char="•"/>
              <a:tabLst/>
              <a:defRPr/>
            </a:pPr>
            <a:endParaRPr lang="en-GB" sz="1800">
              <a:solidFill>
                <a:srgbClr val="2E75B6"/>
              </a:solidFill>
              <a:latin typeface="Calibri"/>
              <a:cs typeface="Calibri"/>
            </a:endParaRPr>
          </a:p>
          <a:p>
            <a:pPr marL="342900" indent="-342900">
              <a:buFont typeface="Arial" panose="020B0604020202020204" pitchFamily="34" charset="0"/>
              <a:buChar char="•"/>
              <a:defRPr/>
            </a:pPr>
            <a:r>
              <a:rPr lang="en-GB"/>
              <a:t>Renault </a:t>
            </a:r>
            <a:r>
              <a:rPr lang="en-GB" err="1"/>
              <a:t>Kangoo</a:t>
            </a:r>
            <a:r>
              <a:rPr lang="en-GB"/>
              <a:t> is a 22kWh battery electric van with hydrogen range extender. </a:t>
            </a:r>
            <a:endParaRPr lang="en-GB" sz="1800">
              <a:solidFill>
                <a:srgbClr val="2E75B6"/>
              </a:solidFill>
            </a:endParaRPr>
          </a:p>
          <a:p>
            <a:pPr marL="342900" indent="-342900">
              <a:buFont typeface="Arial" panose="020B0604020202020204" pitchFamily="34" charset="0"/>
              <a:buChar char="•"/>
              <a:defRPr/>
            </a:pPr>
            <a:r>
              <a:rPr lang="en-GB"/>
              <a:t>It has a 2kg hydrogen tank which takes 8 minutes to refuel at 700bar, this delivers a range approximately of 220mile</a:t>
            </a:r>
            <a:endParaRPr lang="en-GB" sz="1800">
              <a:solidFill>
                <a:srgbClr val="2E75B6"/>
              </a:solidFill>
              <a:latin typeface="Calibri"/>
              <a:cs typeface="Calibri"/>
            </a:endParaRPr>
          </a:p>
        </p:txBody>
      </p:sp>
      <p:sp>
        <p:nvSpPr>
          <p:cNvPr id="4" name="Slide Number Placeholder 3"/>
          <p:cNvSpPr>
            <a:spLocks noGrp="1"/>
          </p:cNvSpPr>
          <p:nvPr>
            <p:ph type="sldNum" sz="quarter" idx="10"/>
          </p:nvPr>
        </p:nvSpPr>
        <p:spPr/>
        <p:txBody>
          <a:bodyPr/>
          <a:lstStyle/>
          <a:p>
            <a:fld id="{9919DAF9-8733-42E6-8A9E-096C6B783041}" type="slidenum">
              <a:rPr lang="en-GB" smtClean="0"/>
              <a:t>9</a:t>
            </a:fld>
            <a:endParaRPr lang="en-GB"/>
          </a:p>
        </p:txBody>
      </p:sp>
    </p:spTree>
    <p:extLst>
      <p:ext uri="{BB962C8B-B14F-4D97-AF65-F5344CB8AC3E}">
        <p14:creationId xmlns:p14="http://schemas.microsoft.com/office/powerpoint/2010/main" val="146696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sz="1200">
                <a:latin typeface="+mj-lt"/>
                <a:cs typeface="Calibri Light"/>
              </a:rPr>
              <a:t>Dual-fuel combustion is an interim technology for those first exploring hydrogen transport options.. Dual-fuel combustion allows organisations to continue using their current vehicles whilst reducing their emissions. It is a </a:t>
            </a:r>
            <a:r>
              <a:rPr lang="en-GB" sz="1200" b="1">
                <a:latin typeface="+mj-lt"/>
                <a:cs typeface="Calibri Light"/>
              </a:rPr>
              <a:t>helpful bridging technology </a:t>
            </a:r>
            <a:r>
              <a:rPr lang="en-GB" sz="1200">
                <a:latin typeface="+mj-lt"/>
                <a:cs typeface="Calibri Light"/>
              </a:rPr>
              <a:t>which makes hydrogen more accessible straight-away. </a:t>
            </a:r>
            <a:r>
              <a:rPr lang="en-GB">
                <a:latin typeface="+mj-lt"/>
                <a:cs typeface="Calibri Light"/>
              </a:rPr>
              <a:t> </a:t>
            </a:r>
          </a:p>
          <a:p>
            <a:pPr marL="171450" indent="-171450">
              <a:buFont typeface="Arial" panose="020B0604020202020204" pitchFamily="34" charset="0"/>
              <a:buChar char="•"/>
              <a:defRPr/>
            </a:pPr>
            <a:r>
              <a:rPr lang="en-GB" sz="1200">
                <a:latin typeface="+mj-lt"/>
                <a:cs typeface="Calibri Light"/>
              </a:rPr>
              <a:t>Graph showing CO2 savings. Technology saves 30-40% of CO2 emissions. </a:t>
            </a:r>
          </a:p>
          <a:p>
            <a:pPr marL="0" indent="0">
              <a:buFont typeface="Arial" panose="020B0604020202020204" pitchFamily="34" charset="0"/>
              <a:buNone/>
              <a:defRPr/>
            </a:pPr>
            <a:endParaRPr lang="en-GB" sz="1200">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solidFill>
                  <a:schemeClr val="accent5">
                    <a:lumMod val="75000"/>
                  </a:schemeClr>
                </a:solidFill>
                <a:latin typeface="+mj-lt"/>
                <a:cs typeface="Calibri Light"/>
              </a:rPr>
              <a:t>2 retrofitted diesel-h2 DAF roadsweepers + 1 on order</a:t>
            </a:r>
          </a:p>
          <a:p>
            <a:pPr marL="171450" indent="-171450">
              <a:buFont typeface="Arial" panose="020B0604020202020204" pitchFamily="34" charset="0"/>
              <a:buChar char="•"/>
              <a:defRPr/>
            </a:pPr>
            <a:r>
              <a:rPr lang="en-GB" sz="1200">
                <a:solidFill>
                  <a:schemeClr val="accent5">
                    <a:lumMod val="75000"/>
                  </a:schemeClr>
                </a:solidFill>
                <a:latin typeface="+mj-lt"/>
                <a:cs typeface="Calibri Light"/>
              </a:rPr>
              <a:t>74litre tank (1.5kg h2) to 205 litre tanks (4.8kg h2) or 2 x 74 litre tanks @ 350bar. 30% CO2 reduction.</a:t>
            </a:r>
            <a:r>
              <a:rPr lang="en-GB">
                <a:solidFill>
                  <a:schemeClr val="accent5">
                    <a:lumMod val="75000"/>
                  </a:schemeClr>
                </a:solidFill>
                <a:latin typeface="+mj-lt"/>
                <a:cs typeface="Calibri Light"/>
              </a:rPr>
              <a:t> </a:t>
            </a:r>
            <a:endParaRPr lang="en-GB" sz="1200">
              <a:solidFill>
                <a:schemeClr val="accent5">
                  <a:lumMod val="75000"/>
                </a:schemeClr>
              </a:solidFill>
              <a:latin typeface="+mj-lt"/>
              <a:cs typeface="Calibri Light"/>
            </a:endParaRPr>
          </a:p>
          <a:p>
            <a:pPr marL="171450" indent="-171450">
              <a:buFont typeface="Arial" panose="020B0604020202020204" pitchFamily="34" charset="0"/>
              <a:buChar char="•"/>
              <a:defRPr/>
            </a:pPr>
            <a:r>
              <a:rPr lang="en-GB" sz="1200">
                <a:solidFill>
                  <a:schemeClr val="accent5">
                    <a:lumMod val="75000"/>
                  </a:schemeClr>
                </a:solidFill>
                <a:latin typeface="+mj-lt"/>
                <a:cs typeface="Calibri Light"/>
              </a:rPr>
              <a:t>2 tanks = power both engines (including auxiliary engine)</a:t>
            </a:r>
            <a:r>
              <a:rPr lang="en-GB">
                <a:solidFill>
                  <a:schemeClr val="accent5">
                    <a:lumMod val="75000"/>
                  </a:schemeClr>
                </a:solidFill>
                <a:latin typeface="+mj-lt"/>
                <a:cs typeface="Calibri Light"/>
              </a:rPr>
              <a:t> </a:t>
            </a:r>
            <a:endParaRPr lang="en-GB" sz="1200">
              <a:latin typeface="+mj-lt"/>
              <a:cs typeface="Arial" panose="020B0604020202020204" pitchFamily="34" charset="0"/>
            </a:endParaRPr>
          </a:p>
          <a:p>
            <a:pPr marL="342900" indent="-342900">
              <a:buFont typeface="Arial" panose="020B0604020202020204" pitchFamily="34" charset="0"/>
              <a:buChar char="•"/>
            </a:pPr>
            <a:r>
              <a:rPr lang="en-GB" sz="1200">
                <a:solidFill>
                  <a:schemeClr val="accent5">
                    <a:lumMod val="75000"/>
                  </a:schemeClr>
                </a:solidFill>
                <a:latin typeface="+mj-lt"/>
                <a:cs typeface="Calibri Light"/>
              </a:rPr>
              <a:t>£40,000 - retrofit and materials;</a:t>
            </a:r>
            <a:r>
              <a:rPr lang="en-GB">
                <a:solidFill>
                  <a:schemeClr val="accent5">
                    <a:lumMod val="75000"/>
                  </a:schemeClr>
                </a:solidFill>
                <a:latin typeface="+mj-lt"/>
                <a:cs typeface="Calibri Light"/>
              </a:rPr>
              <a:t> </a:t>
            </a:r>
            <a:r>
              <a:rPr lang="en-GB" sz="1200">
                <a:solidFill>
                  <a:schemeClr val="accent5">
                    <a:lumMod val="75000"/>
                  </a:schemeClr>
                </a:solidFill>
                <a:latin typeface="+mj-lt"/>
                <a:cs typeface="Calibri Light"/>
              </a:rPr>
              <a:t> H2 range: 51km dual-fuel range (per tank); Average distance: 50km per working day </a:t>
            </a:r>
            <a:r>
              <a:rPr lang="en-GB">
                <a:solidFill>
                  <a:schemeClr val="accent5">
                    <a:lumMod val="75000"/>
                  </a:schemeClr>
                </a:solidFill>
                <a:latin typeface="+mj-lt"/>
                <a:cs typeface="Calibri Light"/>
              </a:rPr>
              <a:t> </a:t>
            </a:r>
            <a:endParaRPr lang="en-GB" sz="1200">
              <a:solidFill>
                <a:schemeClr val="accent5">
                  <a:lumMod val="75000"/>
                </a:schemeClr>
              </a:solidFill>
              <a:latin typeface="+mj-lt"/>
              <a:cs typeface="Calibri Light"/>
            </a:endParaRPr>
          </a:p>
          <a:p>
            <a:r>
              <a:rPr lang="en-GB" sz="1200" b="1">
                <a:solidFill>
                  <a:schemeClr val="accent5">
                    <a:lumMod val="75000"/>
                  </a:schemeClr>
                </a:solidFill>
                <a:latin typeface="+mj-lt"/>
                <a:cs typeface="Calibri Light"/>
              </a:rPr>
              <a:t>Mercedes waste truck</a:t>
            </a:r>
            <a:r>
              <a:rPr lang="en-GB" b="1">
                <a:solidFill>
                  <a:schemeClr val="accent5">
                    <a:lumMod val="75000"/>
                  </a:schemeClr>
                </a:solidFill>
                <a:latin typeface="+mj-lt"/>
                <a:cs typeface="Calibri Light"/>
              </a:rPr>
              <a:t> </a:t>
            </a:r>
            <a:endParaRPr lang="en-GB" sz="1200" b="1">
              <a:solidFill>
                <a:schemeClr val="accent5">
                  <a:lumMod val="75000"/>
                </a:schemeClr>
              </a:solidFill>
              <a:latin typeface="+mj-lt"/>
              <a:cs typeface="Calibri Light"/>
            </a:endParaRPr>
          </a:p>
          <a:p>
            <a:pPr marL="171450" indent="-171450" algn="l">
              <a:buFont typeface="Arial" panose="020B0604020202020204" pitchFamily="34" charset="0"/>
              <a:buChar char="•"/>
            </a:pPr>
            <a:r>
              <a:rPr lang="en-GB" sz="1200">
                <a:ea typeface="+mn-lt"/>
                <a:cs typeface="+mn-lt"/>
              </a:rPr>
              <a:t>H2 range (km) – 180km – 110miles dual-fuel range (per tank)</a:t>
            </a:r>
            <a:r>
              <a:rPr lang="en-GB" sz="1200">
                <a:latin typeface="Times New Roman"/>
                <a:cs typeface="Times New Roman"/>
              </a:rPr>
              <a:t> </a:t>
            </a:r>
            <a:endParaRPr lang="en-GB" sz="1200">
              <a:latin typeface="Times New Roman"/>
              <a:ea typeface="+mn-lt"/>
              <a:cs typeface="+mn-lt"/>
            </a:endParaRPr>
          </a:p>
          <a:p>
            <a:pPr marL="171450" indent="-171450" algn="l">
              <a:buFont typeface="Arial" panose="020B0604020202020204" pitchFamily="34" charset="0"/>
              <a:buChar char="•"/>
            </a:pPr>
            <a:r>
              <a:rPr lang="en-GB" sz="1200">
                <a:ea typeface="+mn-lt"/>
                <a:cs typeface="+mn-lt"/>
              </a:rPr>
              <a:t>Frequency of refuelling – Every day (could last up to three days based on % of H2 left in tank)</a:t>
            </a:r>
            <a:r>
              <a:rPr lang="en-GB" sz="1200">
                <a:latin typeface="Times New Roman"/>
                <a:cs typeface="Times New Roman"/>
              </a:rPr>
              <a:t> </a:t>
            </a:r>
            <a:endParaRPr lang="en-GB" sz="1200">
              <a:solidFill>
                <a:schemeClr val="tx1"/>
              </a:solidFill>
              <a:latin typeface="+mn-lt"/>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a typeface="+mn-lt"/>
                <a:cs typeface="+mn-lt"/>
              </a:rPr>
              <a:t>Av distance – 55km per working day</a:t>
            </a:r>
            <a:r>
              <a:rPr lang="en-GB" sz="1200">
                <a:latin typeface="Times New Roman"/>
                <a:cs typeface="Times New Roman"/>
              </a:rPr>
              <a:t> </a:t>
            </a:r>
            <a:endParaRPr lang="en-GB" sz="1200">
              <a:solidFill>
                <a:schemeClr val="accent5">
                  <a:lumMod val="75000"/>
                </a:schemeClr>
              </a:solidFill>
              <a:latin typeface="+mj-lt"/>
              <a:cs typeface="Arial"/>
            </a:endParaRPr>
          </a:p>
          <a:p>
            <a:pPr marL="171450" indent="-171450">
              <a:buFont typeface="Arial" panose="020B0604020202020204" pitchFamily="34" charset="0"/>
              <a:buChar char="•"/>
            </a:pPr>
            <a:r>
              <a:rPr lang="en-GB">
                <a:latin typeface="Times New Roman"/>
                <a:cs typeface="Times New Roman"/>
              </a:rPr>
              <a:t>See in Jan 2020 able to save 600kg of co2 emissions</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9919DAF9-8733-42E6-8A9E-096C6B783041}" type="slidenum">
              <a:rPr lang="en-GB" smtClean="0"/>
              <a:t>10</a:t>
            </a:fld>
            <a:endParaRPr lang="en-GB"/>
          </a:p>
        </p:txBody>
      </p:sp>
    </p:spTree>
    <p:extLst>
      <p:ext uri="{BB962C8B-B14F-4D97-AF65-F5344CB8AC3E}">
        <p14:creationId xmlns:p14="http://schemas.microsoft.com/office/powerpoint/2010/main" val="2402013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fish&#10;&#10;Description automatically generated">
            <a:extLst>
              <a:ext uri="{FF2B5EF4-FFF2-40B4-BE49-F238E27FC236}">
                <a16:creationId xmlns:a16="http://schemas.microsoft.com/office/drawing/2014/main" id="{FA055CCA-9C75-A24E-B010-DC461215F2F0}"/>
              </a:ext>
            </a:extLst>
          </p:cNvPr>
          <p:cNvPicPr>
            <a:picLocks noChangeAspect="1"/>
          </p:cNvPicPr>
          <p:nvPr userDrawn="1"/>
        </p:nvPicPr>
        <p:blipFill>
          <a:blip r:embed="rId2"/>
          <a:stretch>
            <a:fillRect/>
          </a:stretch>
        </p:blipFill>
        <p:spPr>
          <a:xfrm>
            <a:off x="0" y="4864"/>
            <a:ext cx="12192000" cy="6848272"/>
          </a:xfrm>
          <a:prstGeom prst="rect">
            <a:avLst/>
          </a:prstGeom>
        </p:spPr>
      </p:pic>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2045262"/>
            <a:ext cx="9144000" cy="598255"/>
          </a:xfrm>
        </p:spPr>
        <p:txBody>
          <a:bodyPr>
            <a:norm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10;&#10;Description automatically generated">
            <a:extLst>
              <a:ext uri="{FF2B5EF4-FFF2-40B4-BE49-F238E27FC236}">
                <a16:creationId xmlns:a16="http://schemas.microsoft.com/office/drawing/2014/main" id="{724A1630-8AA7-FC40-80E2-68D39112A935}"/>
              </a:ext>
            </a:extLst>
          </p:cNvPr>
          <p:cNvPicPr>
            <a:picLocks noChangeAspect="1"/>
          </p:cNvPicPr>
          <p:nvPr userDrawn="1"/>
        </p:nvPicPr>
        <p:blipFill>
          <a:blip r:embed="rId3"/>
          <a:stretch>
            <a:fillRect/>
          </a:stretch>
        </p:blipFill>
        <p:spPr>
          <a:xfrm>
            <a:off x="10714384" y="5376947"/>
            <a:ext cx="1071631" cy="972000"/>
          </a:xfrm>
          <a:prstGeom prst="rect">
            <a:avLst/>
          </a:prstGeom>
        </p:spPr>
      </p:pic>
      <p:sp>
        <p:nvSpPr>
          <p:cNvPr id="13" name="Rectangle 12">
            <a:extLst>
              <a:ext uri="{FF2B5EF4-FFF2-40B4-BE49-F238E27FC236}">
                <a16:creationId xmlns:a16="http://schemas.microsoft.com/office/drawing/2014/main" id="{0A276E02-6DF3-A64F-A57C-7C2EC64B3F72}"/>
              </a:ext>
            </a:extLst>
          </p:cNvPr>
          <p:cNvSpPr/>
          <p:nvPr userDrawn="1"/>
        </p:nvSpPr>
        <p:spPr>
          <a:xfrm>
            <a:off x="0" y="6600092"/>
            <a:ext cx="12192000" cy="257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Graphic 7">
            <a:extLst>
              <a:ext uri="{FF2B5EF4-FFF2-40B4-BE49-F238E27FC236}">
                <a16:creationId xmlns:a16="http://schemas.microsoft.com/office/drawing/2014/main" id="{1BA42B4D-EE87-0449-9456-86F06FDF8D5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17000871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1949-43F7-4435-A311-96FFED36DFF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18BDC5-EE55-4EF4-802E-C140C3C4076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0341F-9DE4-45E1-BABD-8FC8906D9938}"/>
              </a:ext>
            </a:extLst>
          </p:cNvPr>
          <p:cNvSpPr>
            <a:spLocks noGrp="1"/>
          </p:cNvSpPr>
          <p:nvPr>
            <p:ph type="dt" sz="half" idx="10"/>
          </p:nvPr>
        </p:nvSpPr>
        <p:spPr/>
        <p:txBody>
          <a:bodyPr/>
          <a:lstStyle/>
          <a:p>
            <a:fld id="{8C2A75AA-F778-49D7-BAA5-329ED86AC1D2}" type="datetimeFigureOut">
              <a:rPr lang="en-GB" smtClean="0"/>
              <a:t>25/01/2023</a:t>
            </a:fld>
            <a:endParaRPr lang="en-GB"/>
          </a:p>
        </p:txBody>
      </p:sp>
      <p:sp>
        <p:nvSpPr>
          <p:cNvPr id="5" name="Footer Placeholder 4">
            <a:extLst>
              <a:ext uri="{FF2B5EF4-FFF2-40B4-BE49-F238E27FC236}">
                <a16:creationId xmlns:a16="http://schemas.microsoft.com/office/drawing/2014/main" id="{9377C1DC-9173-42D5-8D63-8967B1A932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D0124E-3BCA-45B5-BCAE-51D090B3E9BC}"/>
              </a:ext>
            </a:extLst>
          </p:cNvPr>
          <p:cNvSpPr>
            <a:spLocks noGrp="1"/>
          </p:cNvSpPr>
          <p:nvPr>
            <p:ph type="sldNum" sz="quarter" idx="12"/>
          </p:nvPr>
        </p:nvSpPr>
        <p:spPr/>
        <p:txBody>
          <a:bodyPr/>
          <a:lstStyle/>
          <a:p>
            <a:fld id="{7776AF40-4D1E-45E1-8E39-2F99FFD9DD71}" type="slidenum">
              <a:rPr lang="en-GB" smtClean="0"/>
              <a:t>‹#›</a:t>
            </a:fld>
            <a:endParaRPr lang="en-GB"/>
          </a:p>
        </p:txBody>
      </p:sp>
    </p:spTree>
    <p:extLst>
      <p:ext uri="{BB962C8B-B14F-4D97-AF65-F5344CB8AC3E}">
        <p14:creationId xmlns:p14="http://schemas.microsoft.com/office/powerpoint/2010/main" val="3225444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0" y="4864"/>
            <a:ext cx="12191999" cy="6848272"/>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11" name="Graphic 10">
            <a:extLst>
              <a:ext uri="{FF2B5EF4-FFF2-40B4-BE49-F238E27FC236}">
                <a16:creationId xmlns:a16="http://schemas.microsoft.com/office/drawing/2014/main" id="{C4A4C44F-5B8F-4048-8AE8-B0443992B0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29956603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6673990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01981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215832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020407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54222478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8892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0" y="4864"/>
            <a:ext cx="12191999" cy="6848271"/>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9" name="Graphic 8">
            <a:extLst>
              <a:ext uri="{FF2B5EF4-FFF2-40B4-BE49-F238E27FC236}">
                <a16:creationId xmlns:a16="http://schemas.microsoft.com/office/drawing/2014/main" id="{660164A5-3AAE-B44C-8FBF-E1CDE3D053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237379275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12570394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77272"/>
            <a:ext cx="12192000" cy="1211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661704" y="1251000"/>
            <a:ext cx="11262667" cy="435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3B489DB4-E314-4DD6-BB20-9F92F5B8EB3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856683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5640834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7836630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353239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06829821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77273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1" y="4864"/>
            <a:ext cx="12191997" cy="6848271"/>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9" name="Graphic 8">
            <a:extLst>
              <a:ext uri="{FF2B5EF4-FFF2-40B4-BE49-F238E27FC236}">
                <a16:creationId xmlns:a16="http://schemas.microsoft.com/office/drawing/2014/main" id="{660164A5-3AAE-B44C-8FBF-E1CDE3D053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9471077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59626930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640509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9435932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184113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018863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89853703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50802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1" y="4864"/>
            <a:ext cx="12191997" cy="6848270"/>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9" name="Graphic 8">
            <a:extLst>
              <a:ext uri="{FF2B5EF4-FFF2-40B4-BE49-F238E27FC236}">
                <a16:creationId xmlns:a16="http://schemas.microsoft.com/office/drawing/2014/main" id="{660164A5-3AAE-B44C-8FBF-E1CDE3D053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254378480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487624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5208549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258509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557071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294681429"/>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3356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2" y="4864"/>
            <a:ext cx="12191995" cy="6848270"/>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9" name="Graphic 8">
            <a:extLst>
              <a:ext uri="{FF2B5EF4-FFF2-40B4-BE49-F238E27FC236}">
                <a16:creationId xmlns:a16="http://schemas.microsoft.com/office/drawing/2014/main" id="{660164A5-3AAE-B44C-8FBF-E1CDE3D053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123898685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85000"/>
                    <a:lumOff val="15000"/>
                  </a:schemeClr>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353071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41448635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560837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546393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1368689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56978344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289587"/>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D1ABA-3C6F-2542-BCC2-CD24DF91D7E9}"/>
              </a:ext>
            </a:extLst>
          </p:cNvPr>
          <p:cNvPicPr>
            <a:picLocks noChangeAspect="1"/>
          </p:cNvPicPr>
          <p:nvPr userDrawn="1"/>
        </p:nvPicPr>
        <p:blipFill>
          <a:blip r:embed="rId2"/>
          <a:srcRect/>
          <a:stretch/>
        </p:blipFill>
        <p:spPr>
          <a:xfrm>
            <a:off x="2" y="4864"/>
            <a:ext cx="12191995" cy="6848269"/>
          </a:xfrm>
          <a:prstGeom prst="rect">
            <a:avLst/>
          </a:prstGeom>
        </p:spPr>
      </p:pic>
      <p:sp>
        <p:nvSpPr>
          <p:cNvPr id="8" name="Rectangle 7">
            <a:extLst>
              <a:ext uri="{FF2B5EF4-FFF2-40B4-BE49-F238E27FC236}">
                <a16:creationId xmlns:a16="http://schemas.microsoft.com/office/drawing/2014/main" id="{B99C869F-FCCE-E441-BB62-633A52A40FB8}"/>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Enter Presentation Title Here</a:t>
            </a:r>
          </a:p>
        </p:txBody>
      </p:sp>
      <p:sp>
        <p:nvSpPr>
          <p:cNvPr id="3" name="Subtitle 2"/>
          <p:cNvSpPr>
            <a:spLocks noGrp="1"/>
          </p:cNvSpPr>
          <p:nvPr>
            <p:ph type="subTitle" idx="1" hasCustomPrompt="1"/>
          </p:nvPr>
        </p:nvSpPr>
        <p:spPr>
          <a:xfrm>
            <a:off x="295295" y="1929978"/>
            <a:ext cx="9144000" cy="598255"/>
          </a:xfrm>
        </p:spPr>
        <p:txBody>
          <a:bodyPr>
            <a:normAutofit/>
          </a:bodyPr>
          <a:lstStyle>
            <a:lvl1pPr marL="0" indent="0" algn="l">
              <a:buNone/>
              <a:defRPr sz="20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964E2BDC-8B92-3542-A952-D120A8C23897}"/>
              </a:ext>
            </a:extLst>
          </p:cNvPr>
          <p:cNvPicPr>
            <a:picLocks noChangeAspect="1"/>
          </p:cNvPicPr>
          <p:nvPr userDrawn="1"/>
        </p:nvPicPr>
        <p:blipFill>
          <a:blip r:embed="rId3"/>
          <a:srcRect/>
          <a:stretch/>
        </p:blipFill>
        <p:spPr>
          <a:xfrm>
            <a:off x="10714384" y="5376947"/>
            <a:ext cx="1071630" cy="972000"/>
          </a:xfrm>
          <a:prstGeom prst="rect">
            <a:avLst/>
          </a:prstGeom>
        </p:spPr>
      </p:pic>
      <p:pic>
        <p:nvPicPr>
          <p:cNvPr id="9" name="Graphic 8">
            <a:extLst>
              <a:ext uri="{FF2B5EF4-FFF2-40B4-BE49-F238E27FC236}">
                <a16:creationId xmlns:a16="http://schemas.microsoft.com/office/drawing/2014/main" id="{660164A5-3AAE-B44C-8FBF-E1CDE3D053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1143379536"/>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58337" y="268481"/>
            <a:ext cx="11666034" cy="943285"/>
          </a:xfrm>
        </p:spPr>
        <p:txBody>
          <a:bodyPr/>
          <a:lstStyle>
            <a:lvl1pPr>
              <a:defRPr>
                <a:solidFill>
                  <a:schemeClr val="tx2">
                    <a:lumMod val="20000"/>
                    <a:lumOff val="80000"/>
                  </a:schemeClr>
                </a:solidFill>
              </a:defRPr>
            </a:lvl1pPr>
          </a:lstStyle>
          <a:p>
            <a:r>
              <a:rPr lang="en-US"/>
              <a:t>Click to Edit Master Slide Title</a:t>
            </a:r>
          </a:p>
        </p:txBody>
      </p:sp>
      <p:sp>
        <p:nvSpPr>
          <p:cNvPr id="5" name="Text Placeholder 4">
            <a:extLst>
              <a:ext uri="{FF2B5EF4-FFF2-40B4-BE49-F238E27FC236}">
                <a16:creationId xmlns:a16="http://schemas.microsoft.com/office/drawing/2014/main" id="{32E136D0-8CE8-0546-8D16-6F75DFD7EAD8}"/>
              </a:ext>
            </a:extLst>
          </p:cNvPr>
          <p:cNvSpPr>
            <a:spLocks noGrp="1"/>
          </p:cNvSpPr>
          <p:nvPr>
            <p:ph type="body" sz="quarter" idx="10"/>
          </p:nvPr>
        </p:nvSpPr>
        <p:spPr>
          <a:xfrm>
            <a:off x="252000" y="1620000"/>
            <a:ext cx="11262667" cy="4356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7672733-5E29-B149-92FB-922A67A21156}"/>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54676283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C63BBF-C91F-E54D-A687-F4124F4A91AC}"/>
              </a:ext>
            </a:extLst>
          </p:cNvPr>
          <p:cNvSpPr/>
          <p:nvPr userDrawn="1"/>
        </p:nvSpPr>
        <p:spPr>
          <a:xfrm>
            <a:off x="0" y="1"/>
            <a:ext cx="12192000" cy="12117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p:cNvSpPr>
            <a:spLocks noGrp="1"/>
          </p:cNvSpPr>
          <p:nvPr>
            <p:ph type="title" hasCustomPrompt="1"/>
          </p:nvPr>
        </p:nvSpPr>
        <p:spPr>
          <a:xfrm>
            <a:off x="258337" y="268481"/>
            <a:ext cx="11666034" cy="943285"/>
          </a:xfrm>
        </p:spPr>
        <p:txBody>
          <a:bodyPr/>
          <a:lstStyle>
            <a:lvl1pPr>
              <a:defRPr>
                <a:solidFill>
                  <a:srgbClr val="FFFFFF"/>
                </a:solidFill>
              </a:defRPr>
            </a:lvl1pPr>
          </a:lstStyle>
          <a:p>
            <a:r>
              <a:rPr lang="en-US"/>
              <a:t>Click to Edit Master Slide Title</a:t>
            </a:r>
          </a:p>
        </p:txBody>
      </p:sp>
      <p:sp>
        <p:nvSpPr>
          <p:cNvPr id="5" name="Text Placeholder 4">
            <a:extLst>
              <a:ext uri="{FF2B5EF4-FFF2-40B4-BE49-F238E27FC236}">
                <a16:creationId xmlns:a16="http://schemas.microsoft.com/office/drawing/2014/main" id="{C5D708A6-BC66-EE4C-A30A-940D81EB7276}"/>
              </a:ext>
            </a:extLst>
          </p:cNvPr>
          <p:cNvSpPr>
            <a:spLocks noGrp="1"/>
          </p:cNvSpPr>
          <p:nvPr>
            <p:ph type="body" sz="quarter" idx="10"/>
          </p:nvPr>
        </p:nvSpPr>
        <p:spPr>
          <a:xfrm>
            <a:off x="252000" y="1620000"/>
            <a:ext cx="5318125" cy="428942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6154535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8AB185F4-3BD9-0848-9E05-5D20E4FB7633}"/>
              </a:ext>
            </a:extLst>
          </p:cNvPr>
          <p:cNvSpPr>
            <a:spLocks noGrp="1"/>
          </p:cNvSpPr>
          <p:nvPr>
            <p:ph type="body" sz="quarter" idx="11"/>
          </p:nvPr>
        </p:nvSpPr>
        <p:spPr>
          <a:xfrm>
            <a:off x="6133511"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4462130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685999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666383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144697266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6846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7865838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0762A-70D8-1C4A-B503-AB6F459F60C2}"/>
              </a:ext>
            </a:extLst>
          </p:cNvPr>
          <p:cNvSpPr/>
          <p:nvPr userDrawn="1"/>
        </p:nvSpPr>
        <p:spPr>
          <a:xfrm>
            <a:off x="195943" y="1014556"/>
            <a:ext cx="11814628" cy="2706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0801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a:t>Click to Edit Master Title Style</a:t>
            </a:r>
          </a:p>
        </p:txBody>
      </p:sp>
      <p:sp>
        <p:nvSpPr>
          <p:cNvPr id="6" name="Text Placeholder 5">
            <a:extLst>
              <a:ext uri="{FF2B5EF4-FFF2-40B4-BE49-F238E27FC236}">
                <a16:creationId xmlns:a16="http://schemas.microsoft.com/office/drawing/2014/main" id="{0F4AD6E9-9CCF-5942-A318-7A10175B53B4}"/>
              </a:ext>
            </a:extLst>
          </p:cNvPr>
          <p:cNvSpPr>
            <a:spLocks noGrp="1"/>
          </p:cNvSpPr>
          <p:nvPr>
            <p:ph type="body" sz="quarter" idx="10"/>
          </p:nvPr>
        </p:nvSpPr>
        <p:spPr>
          <a:xfrm>
            <a:off x="252000" y="1620000"/>
            <a:ext cx="575217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60704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fish&#10;&#10;Description automatically generated">
            <a:extLst>
              <a:ext uri="{FF2B5EF4-FFF2-40B4-BE49-F238E27FC236}">
                <a16:creationId xmlns:a16="http://schemas.microsoft.com/office/drawing/2014/main" id="{FA055CCA-9C75-A24E-B010-DC461215F2F0}"/>
              </a:ext>
            </a:extLst>
          </p:cNvPr>
          <p:cNvPicPr>
            <a:picLocks noChangeAspect="1"/>
          </p:cNvPicPr>
          <p:nvPr userDrawn="1"/>
        </p:nvPicPr>
        <p:blipFill>
          <a:blip r:embed="rId2"/>
          <a:stretch>
            <a:fillRect/>
          </a:stretch>
        </p:blipFill>
        <p:spPr>
          <a:xfrm>
            <a:off x="0" y="4864"/>
            <a:ext cx="12192000" cy="6848272"/>
          </a:xfrm>
          <a:prstGeom prst="rect">
            <a:avLst/>
          </a:prstGeom>
        </p:spPr>
      </p:pic>
      <p:sp>
        <p:nvSpPr>
          <p:cNvPr id="2" name="Title 1"/>
          <p:cNvSpPr>
            <a:spLocks noGrp="1"/>
          </p:cNvSpPr>
          <p:nvPr>
            <p:ph type="ctrTitle" hasCustomPrompt="1"/>
          </p:nvPr>
        </p:nvSpPr>
        <p:spPr>
          <a:xfrm>
            <a:off x="295200" y="852372"/>
            <a:ext cx="11044237" cy="1100184"/>
          </a:xfrm>
        </p:spPr>
        <p:txBody>
          <a:bodyPr anchor="b">
            <a:noAutofit/>
          </a:bodyPr>
          <a:lstStyle>
            <a:lvl1pPr algn="l">
              <a:defRPr sz="3600" b="1" i="0">
                <a:solidFill>
                  <a:srgbClr val="FFFFFF"/>
                </a:solidFill>
                <a:latin typeface="Arial" panose="020B0604020202020204" pitchFamily="34" charset="0"/>
                <a:cs typeface="Arial" panose="020B0604020202020204" pitchFamily="34" charset="0"/>
              </a:defRPr>
            </a:lvl1pPr>
          </a:lstStyle>
          <a:p>
            <a:r>
              <a:rPr lang="en-US"/>
              <a:t>Thank You.</a:t>
            </a:r>
          </a:p>
        </p:txBody>
      </p:sp>
      <p:sp>
        <p:nvSpPr>
          <p:cNvPr id="3" name="Subtitle 2"/>
          <p:cNvSpPr>
            <a:spLocks noGrp="1"/>
          </p:cNvSpPr>
          <p:nvPr>
            <p:ph type="subTitle" idx="1" hasCustomPrompt="1"/>
          </p:nvPr>
        </p:nvSpPr>
        <p:spPr>
          <a:xfrm>
            <a:off x="295295" y="2045262"/>
            <a:ext cx="9144000" cy="598255"/>
          </a:xfrm>
        </p:spPr>
        <p:txBody>
          <a:bodyPr>
            <a:norm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Any Questions?</a:t>
            </a:r>
          </a:p>
        </p:txBody>
      </p:sp>
      <p:pic>
        <p:nvPicPr>
          <p:cNvPr id="9" name="Picture 8" descr="Logo&#10;&#10;Description automatically generated">
            <a:extLst>
              <a:ext uri="{FF2B5EF4-FFF2-40B4-BE49-F238E27FC236}">
                <a16:creationId xmlns:a16="http://schemas.microsoft.com/office/drawing/2014/main" id="{724A1630-8AA7-FC40-80E2-68D39112A935}"/>
              </a:ext>
            </a:extLst>
          </p:cNvPr>
          <p:cNvPicPr>
            <a:picLocks noChangeAspect="1"/>
          </p:cNvPicPr>
          <p:nvPr userDrawn="1"/>
        </p:nvPicPr>
        <p:blipFill>
          <a:blip r:embed="rId3"/>
          <a:stretch>
            <a:fillRect/>
          </a:stretch>
        </p:blipFill>
        <p:spPr>
          <a:xfrm>
            <a:off x="10714384" y="5376947"/>
            <a:ext cx="1071631" cy="972000"/>
          </a:xfrm>
          <a:prstGeom prst="rect">
            <a:avLst/>
          </a:prstGeom>
        </p:spPr>
      </p:pic>
      <p:sp>
        <p:nvSpPr>
          <p:cNvPr id="13" name="Rectangle 12">
            <a:extLst>
              <a:ext uri="{FF2B5EF4-FFF2-40B4-BE49-F238E27FC236}">
                <a16:creationId xmlns:a16="http://schemas.microsoft.com/office/drawing/2014/main" id="{0A276E02-6DF3-A64F-A57C-7C2EC64B3F72}"/>
              </a:ext>
            </a:extLst>
          </p:cNvPr>
          <p:cNvSpPr/>
          <p:nvPr userDrawn="1"/>
        </p:nvSpPr>
        <p:spPr>
          <a:xfrm>
            <a:off x="0" y="6600092"/>
            <a:ext cx="12192000" cy="257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Graphic 7">
            <a:extLst>
              <a:ext uri="{FF2B5EF4-FFF2-40B4-BE49-F238E27FC236}">
                <a16:creationId xmlns:a16="http://schemas.microsoft.com/office/drawing/2014/main" id="{510D9551-2828-5B4F-B268-55F087284C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5295" y="5552039"/>
            <a:ext cx="900459" cy="793262"/>
          </a:xfrm>
          <a:prstGeom prst="rect">
            <a:avLst/>
          </a:prstGeom>
        </p:spPr>
      </p:pic>
    </p:spTree>
    <p:extLst>
      <p:ext uri="{BB962C8B-B14F-4D97-AF65-F5344CB8AC3E}">
        <p14:creationId xmlns:p14="http://schemas.microsoft.com/office/powerpoint/2010/main" val="4875804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12"/>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108407434"/>
      </p:ext>
    </p:extLst>
  </p:cSld>
  <p:clrMap bg1="lt1" tx1="dk1" bg2="lt2" tx2="dk2" accent1="accent1" accent2="accent2" accent3="accent3" accent4="accent4" accent5="accent5" accent6="accent6" hlink="hlink" folHlink="folHlink"/>
  <p:sldLayoutIdLst>
    <p:sldLayoutId id="2147483689" r:id="rId1"/>
    <p:sldLayoutId id="2147483674" r:id="rId2"/>
    <p:sldLayoutId id="2147483688" r:id="rId3"/>
    <p:sldLayoutId id="2147483676" r:id="rId4"/>
    <p:sldLayoutId id="2147483718" r:id="rId5"/>
    <p:sldLayoutId id="2147483678" r:id="rId6"/>
    <p:sldLayoutId id="2147483679" r:id="rId7"/>
    <p:sldLayoutId id="2147483724" r:id="rId8"/>
    <p:sldLayoutId id="2147483769" r:id="rId9"/>
    <p:sldLayoutId id="2147483815" r:id="rId10"/>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95697940"/>
      </p:ext>
    </p:extLst>
  </p:cSld>
  <p:clrMap bg1="lt1" tx1="dk1" bg2="lt2" tx2="dk2" accent1="accent1" accent2="accent2" accent3="accent3" accent4="accent4" accent5="accent5" accent6="accent6" hlink="hlink" folHlink="folHlink"/>
  <p:sldLayoutIdLst>
    <p:sldLayoutId id="2147483735" r:id="rId1"/>
    <p:sldLayoutId id="2147483744" r:id="rId2"/>
    <p:sldLayoutId id="2147483745" r:id="rId3"/>
    <p:sldLayoutId id="2147483746"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2"/>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2"/>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2011790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6218738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5"/>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5"/>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5"/>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5"/>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5"/>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7255833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bg1"/>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bg1"/>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bg1"/>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53925055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3"/>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3"/>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3"/>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3"/>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3"/>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337" y="268481"/>
            <a:ext cx="11621599" cy="943285"/>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p:cNvSpPr>
            <a:spLocks noGrp="1"/>
          </p:cNvSpPr>
          <p:nvPr>
            <p:ph type="body" idx="1"/>
          </p:nvPr>
        </p:nvSpPr>
        <p:spPr>
          <a:xfrm>
            <a:off x="252000" y="1620000"/>
            <a:ext cx="11627937" cy="43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5578CF8F-EF75-6D4B-90E2-5E8B4F6B677A}"/>
              </a:ext>
            </a:extLst>
          </p:cNvPr>
          <p:cNvSpPr txBox="1">
            <a:spLocks/>
          </p:cNvSpPr>
          <p:nvPr userDrawn="1"/>
        </p:nvSpPr>
        <p:spPr>
          <a:xfrm>
            <a:off x="258337" y="6219559"/>
            <a:ext cx="522248" cy="333228"/>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SzPct val="80000"/>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Helvetica" pitchFamily="2"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Helvetica" pitchFamily="2"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Helvetica" pitchFamily="2"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2E8FB98-F26A-6740-BE71-9F69DF711046}" type="slidenum">
              <a:rPr lang="en-US" sz="1000" smtClean="0">
                <a:solidFill>
                  <a:schemeClr val="tx1"/>
                </a:solidFill>
              </a:rPr>
              <a:pPr/>
              <a:t>‹#›</a:t>
            </a:fld>
            <a:endParaRPr lang="en-US" sz="1000">
              <a:solidFill>
                <a:schemeClr val="tx1"/>
              </a:solidFill>
            </a:endParaRPr>
          </a:p>
        </p:txBody>
      </p:sp>
      <p:sp>
        <p:nvSpPr>
          <p:cNvPr id="21" name="Rectangle 20">
            <a:extLst>
              <a:ext uri="{FF2B5EF4-FFF2-40B4-BE49-F238E27FC236}">
                <a16:creationId xmlns:a16="http://schemas.microsoft.com/office/drawing/2014/main" id="{A9F47453-C24D-3447-BB67-340AC89218FB}"/>
              </a:ext>
            </a:extLst>
          </p:cNvPr>
          <p:cNvSpPr/>
          <p:nvPr userDrawn="1"/>
        </p:nvSpPr>
        <p:spPr>
          <a:xfrm>
            <a:off x="359937" y="1186544"/>
            <a:ext cx="115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8AB426-D57A-C144-BDA5-A98BD8176048}"/>
              </a:ext>
            </a:extLst>
          </p:cNvPr>
          <p:cNvPicPr>
            <a:picLocks noChangeAspect="1"/>
          </p:cNvPicPr>
          <p:nvPr userDrawn="1"/>
        </p:nvPicPr>
        <p:blipFill>
          <a:blip r:embed="rId9"/>
          <a:srcRect/>
          <a:stretch/>
        </p:blipFill>
        <p:spPr>
          <a:xfrm>
            <a:off x="10714384" y="5376947"/>
            <a:ext cx="1071630" cy="972000"/>
          </a:xfrm>
          <a:prstGeom prst="rect">
            <a:avLst/>
          </a:prstGeom>
        </p:spPr>
      </p:pic>
      <p:sp>
        <p:nvSpPr>
          <p:cNvPr id="12" name="Rectangle 11">
            <a:extLst>
              <a:ext uri="{FF2B5EF4-FFF2-40B4-BE49-F238E27FC236}">
                <a16:creationId xmlns:a16="http://schemas.microsoft.com/office/drawing/2014/main" id="{C1E1BE8C-FB4F-4E41-9FD4-E188AE8C08F7}"/>
              </a:ext>
            </a:extLst>
          </p:cNvPr>
          <p:cNvSpPr/>
          <p:nvPr userDrawn="1"/>
        </p:nvSpPr>
        <p:spPr>
          <a:xfrm>
            <a:off x="0" y="6600092"/>
            <a:ext cx="12192000" cy="257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97467500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Lst>
  <p:txStyles>
    <p:titleStyle>
      <a:lvl1pPr algn="l" defTabSz="914400" rtl="0" eaLnBrk="1" latinLnBrk="0" hangingPunct="1">
        <a:lnSpc>
          <a:spcPct val="90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360"/>
        </a:lnSpc>
        <a:spcBef>
          <a:spcPts val="1600"/>
        </a:spcBef>
        <a:buClr>
          <a:schemeClr val="accent4"/>
        </a:buClr>
        <a:buSzPct val="80000"/>
        <a:buFont typeface="Arial" panose="020B0604020202020204" pitchFamily="34" charset="0"/>
        <a:buChar char="•"/>
        <a:defRPr sz="1800" kern="1200">
          <a:solidFill>
            <a:schemeClr val="accent6">
              <a:lumMod val="85000"/>
              <a:lumOff val="15000"/>
            </a:schemeClr>
          </a:solidFill>
          <a:latin typeface="+mj-lt"/>
          <a:ea typeface="+mn-ea"/>
          <a:cs typeface="+mn-cs"/>
        </a:defRPr>
      </a:lvl1pPr>
      <a:lvl2pPr marL="685800" indent="-228600" algn="l" defTabSz="914400" rtl="0" eaLnBrk="1" latinLnBrk="0" hangingPunct="1">
        <a:lnSpc>
          <a:spcPts val="1920"/>
        </a:lnSpc>
        <a:spcBef>
          <a:spcPts val="1100"/>
        </a:spcBef>
        <a:buClr>
          <a:schemeClr val="accent4"/>
        </a:buClr>
        <a:buFont typeface="Helvetica" pitchFamily="2" charset="0"/>
        <a:buChar char="⁃"/>
        <a:defRPr sz="1600" kern="1200">
          <a:solidFill>
            <a:schemeClr val="accent6">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Clr>
          <a:schemeClr val="accent4"/>
        </a:buClr>
        <a:buFont typeface="Helvetica" pitchFamily="2" charset="0"/>
        <a:buChar char="⁃"/>
        <a:defRPr sz="1200" kern="1200">
          <a:solidFill>
            <a:schemeClr val="accent6">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Clr>
          <a:schemeClr val="accent4"/>
        </a:buClr>
        <a:buFont typeface="Helvetica" pitchFamily="2" charset="0"/>
        <a:buChar char="⁃"/>
        <a:defRPr sz="1200" kern="1200">
          <a:solidFill>
            <a:schemeClr val="accent6">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Clr>
          <a:schemeClr val="accent4"/>
        </a:buClr>
        <a:buFont typeface="Helvetica" pitchFamily="2" charset="0"/>
        <a:buChar char="⁃"/>
        <a:defRPr sz="1200" kern="1200">
          <a:solidFill>
            <a:schemeClr val="accent6">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rigvedawiki.net/w/BP%20plc" TargetMode="External"/><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twitter.com/H2Aberdeen" TargetMode="External"/><Relationship Id="rId7" Type="http://schemas.openxmlformats.org/officeDocument/2006/relationships/hyperlink" Target="https://www.linkedin.com/in/h2-aberdeen-0379941a4/"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hyperlink" Target="https://www.youtube.com/playlist?list=PLTE1_F_XUlpT9rJw1HQAOmobIYUDS1RLt" TargetMode="Externa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6.png"/><Relationship Id="rId18" Type="http://schemas.openxmlformats.org/officeDocument/2006/relationships/image" Target="../media/image50.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1.png"/><Relationship Id="rId2" Type="http://schemas.openxmlformats.org/officeDocument/2006/relationships/notesSlide" Target="../notesSlides/notesSlide7.xml"/><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13.jpe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9F52-48E3-884F-AA52-16DD08D6256E}"/>
              </a:ext>
            </a:extLst>
          </p:cNvPr>
          <p:cNvSpPr>
            <a:spLocks noGrp="1"/>
          </p:cNvSpPr>
          <p:nvPr>
            <p:ph type="ctrTitle"/>
          </p:nvPr>
        </p:nvSpPr>
        <p:spPr>
          <a:xfrm>
            <a:off x="295200" y="852372"/>
            <a:ext cx="11044237" cy="1100184"/>
          </a:xfrm>
        </p:spPr>
        <p:txBody>
          <a:bodyPr>
            <a:normAutofit/>
          </a:bodyPr>
          <a:lstStyle/>
          <a:p>
            <a:r>
              <a:rPr lang="en-US" dirty="0"/>
              <a:t>H2 Aberdeen: </a:t>
            </a:r>
            <a:br>
              <a:rPr lang="en-US" dirty="0"/>
            </a:br>
            <a:r>
              <a:rPr lang="en-US" dirty="0"/>
              <a:t>The Journey</a:t>
            </a:r>
          </a:p>
        </p:txBody>
      </p:sp>
      <p:sp>
        <p:nvSpPr>
          <p:cNvPr id="3" name="Subtitle 2">
            <a:extLst>
              <a:ext uri="{FF2B5EF4-FFF2-40B4-BE49-F238E27FC236}">
                <a16:creationId xmlns:a16="http://schemas.microsoft.com/office/drawing/2014/main" id="{C09FC5E6-9FE3-49FD-86A1-3DA8512509A5}"/>
              </a:ext>
            </a:extLst>
          </p:cNvPr>
          <p:cNvSpPr>
            <a:spLocks noGrp="1"/>
          </p:cNvSpPr>
          <p:nvPr>
            <p:ph type="subTitle" idx="1"/>
          </p:nvPr>
        </p:nvSpPr>
        <p:spPr>
          <a:xfrm>
            <a:off x="7000896" y="4630399"/>
            <a:ext cx="4338542" cy="1100184"/>
          </a:xfrm>
        </p:spPr>
        <p:txBody>
          <a:bodyPr>
            <a:normAutofit/>
          </a:bodyPr>
          <a:lstStyle/>
          <a:p>
            <a:r>
              <a:rPr lang="en-GB"/>
              <a:t>Louise Napier</a:t>
            </a:r>
          </a:p>
          <a:p>
            <a:r>
              <a:rPr lang="en-GB"/>
              <a:t>HyTrEc2 Project Manager</a:t>
            </a:r>
          </a:p>
        </p:txBody>
      </p:sp>
    </p:spTree>
    <p:extLst>
      <p:ext uri="{BB962C8B-B14F-4D97-AF65-F5344CB8AC3E}">
        <p14:creationId xmlns:p14="http://schemas.microsoft.com/office/powerpoint/2010/main" val="173551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0348A8E-48A1-4532-A2A8-C0AE71F2D9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6" t="-2195"/>
          <a:stretch/>
        </p:blipFill>
        <p:spPr bwMode="auto">
          <a:xfrm>
            <a:off x="7975307" y="3464888"/>
            <a:ext cx="4137980" cy="30453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45D11E-95F6-4BCD-9285-34584B23E01F}"/>
              </a:ext>
            </a:extLst>
          </p:cNvPr>
          <p:cNvSpPr txBox="1"/>
          <p:nvPr/>
        </p:nvSpPr>
        <p:spPr>
          <a:xfrm>
            <a:off x="2789581" y="250948"/>
            <a:ext cx="6797508" cy="553998"/>
          </a:xfrm>
          <a:prstGeom prst="rect">
            <a:avLst/>
          </a:prstGeom>
          <a:noFill/>
        </p:spPr>
        <p:txBody>
          <a:bodyPr wrap="square" rtlCol="0">
            <a:spAutoFit/>
          </a:bodyPr>
          <a:lstStyle/>
          <a:p>
            <a:pPr algn="ctr"/>
            <a:r>
              <a:rPr lang="en-GB" sz="3000" spc="300">
                <a:solidFill>
                  <a:srgbClr val="FFFFFF"/>
                </a:solidFill>
                <a:latin typeface="+mj-lt"/>
              </a:rPr>
              <a:t>H2 ICED VEHICLES</a:t>
            </a:r>
          </a:p>
        </p:txBody>
      </p:sp>
      <p:pic>
        <p:nvPicPr>
          <p:cNvPr id="4100" name="Picture 4">
            <a:extLst>
              <a:ext uri="{FF2B5EF4-FFF2-40B4-BE49-F238E27FC236}">
                <a16:creationId xmlns:a16="http://schemas.microsoft.com/office/drawing/2014/main" id="{C87DD90F-D805-4AD4-ACFF-CDF04F70E5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81009" y="1243894"/>
            <a:ext cx="4132278" cy="22976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C8E9224-6189-499D-866F-A1F75EC31F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13" y="1243893"/>
            <a:ext cx="7899445" cy="526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5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a:extLst>
              <a:ext uri="{FF2B5EF4-FFF2-40B4-BE49-F238E27FC236}">
                <a16:creationId xmlns:a16="http://schemas.microsoft.com/office/drawing/2014/main" id="{3C433C90-381D-4990-9FBF-88C618DF85DB}"/>
              </a:ext>
            </a:extLst>
          </p:cNvPr>
          <p:cNvPicPr>
            <a:picLocks noChangeAspect="1"/>
          </p:cNvPicPr>
          <p:nvPr/>
        </p:nvPicPr>
        <p:blipFill rotWithShape="1">
          <a:blip r:embed="rId3"/>
          <a:srcRect t="6769"/>
          <a:stretch/>
        </p:blipFill>
        <p:spPr>
          <a:xfrm>
            <a:off x="258337" y="1291772"/>
            <a:ext cx="10246320" cy="5216104"/>
          </a:xfrm>
          <a:prstGeom prst="rect">
            <a:avLst/>
          </a:prstGeom>
        </p:spPr>
      </p:pic>
      <p:sp>
        <p:nvSpPr>
          <p:cNvPr id="2" name="Title 1">
            <a:extLst>
              <a:ext uri="{FF2B5EF4-FFF2-40B4-BE49-F238E27FC236}">
                <a16:creationId xmlns:a16="http://schemas.microsoft.com/office/drawing/2014/main" id="{C469A877-0A8F-AF45-9FD5-A7EAF944ECB5}"/>
              </a:ext>
            </a:extLst>
          </p:cNvPr>
          <p:cNvSpPr>
            <a:spLocks noGrp="1"/>
          </p:cNvSpPr>
          <p:nvPr>
            <p:ph type="title"/>
          </p:nvPr>
        </p:nvSpPr>
        <p:spPr>
          <a:xfrm>
            <a:off x="258337" y="132003"/>
            <a:ext cx="11666034" cy="943285"/>
          </a:xfrm>
        </p:spPr>
        <p:txBody>
          <a:bodyPr/>
          <a:lstStyle/>
          <a:p>
            <a:pPr algn="ctr"/>
            <a:r>
              <a:rPr lang="en-US" b="0">
                <a:solidFill>
                  <a:srgbClr val="FFFFFF"/>
                </a:solidFill>
                <a:latin typeface="Arial"/>
                <a:cs typeface="Arial"/>
              </a:rPr>
              <a:t>H2 ABERDEEN TIMELINE</a:t>
            </a:r>
            <a:endParaRPr lang="en-US" b="0">
              <a:solidFill>
                <a:srgbClr val="FFFFFF"/>
              </a:solidFill>
            </a:endParaRPr>
          </a:p>
        </p:txBody>
      </p:sp>
    </p:spTree>
    <p:extLst>
      <p:ext uri="{BB962C8B-B14F-4D97-AF65-F5344CB8AC3E}">
        <p14:creationId xmlns:p14="http://schemas.microsoft.com/office/powerpoint/2010/main" val="3268584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17535-4FCD-4D17-871E-2DF8FD4BE6F9}"/>
              </a:ext>
            </a:extLst>
          </p:cNvPr>
          <p:cNvSpPr>
            <a:spLocks noGrp="1"/>
          </p:cNvSpPr>
          <p:nvPr>
            <p:ph type="title"/>
          </p:nvPr>
        </p:nvSpPr>
        <p:spPr>
          <a:xfrm>
            <a:off x="258337" y="116081"/>
            <a:ext cx="11621599" cy="943285"/>
          </a:xfrm>
        </p:spPr>
        <p:txBody>
          <a:bodyPr/>
          <a:lstStyle/>
          <a:p>
            <a:pPr algn="ctr"/>
            <a:r>
              <a:rPr lang="en-GB" b="0">
                <a:solidFill>
                  <a:srgbClr val="FFFFFF"/>
                </a:solidFill>
              </a:rPr>
              <a:t>ABERDEEN HYDROGEN HUB</a:t>
            </a:r>
          </a:p>
        </p:txBody>
      </p:sp>
      <p:graphicFrame>
        <p:nvGraphicFramePr>
          <p:cNvPr id="4" name="Content Placeholder 2">
            <a:extLst>
              <a:ext uri="{FF2B5EF4-FFF2-40B4-BE49-F238E27FC236}">
                <a16:creationId xmlns:a16="http://schemas.microsoft.com/office/drawing/2014/main" id="{1A26DC1B-33B6-4133-ABB4-418EE455C67F}"/>
              </a:ext>
            </a:extLst>
          </p:cNvPr>
          <p:cNvGraphicFramePr/>
          <p:nvPr/>
        </p:nvGraphicFramePr>
        <p:xfrm>
          <a:off x="591425" y="1055590"/>
          <a:ext cx="5477711" cy="525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Graphical user interface, application&#10;&#10;Description automatically generated">
            <a:extLst>
              <a:ext uri="{FF2B5EF4-FFF2-40B4-BE49-F238E27FC236}">
                <a16:creationId xmlns:a16="http://schemas.microsoft.com/office/drawing/2014/main" id="{070A9526-E1E3-4CE9-9D5F-8B96244FC2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71862" y="1722188"/>
            <a:ext cx="4683089" cy="3758179"/>
          </a:xfrm>
          <a:prstGeom prst="rect">
            <a:avLst/>
          </a:prstGeom>
          <a:noFill/>
        </p:spPr>
      </p:pic>
    </p:spTree>
    <p:extLst>
      <p:ext uri="{BB962C8B-B14F-4D97-AF65-F5344CB8AC3E}">
        <p14:creationId xmlns:p14="http://schemas.microsoft.com/office/powerpoint/2010/main" val="129066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17535-4FCD-4D17-871E-2DF8FD4BE6F9}"/>
              </a:ext>
            </a:extLst>
          </p:cNvPr>
          <p:cNvSpPr>
            <a:spLocks noGrp="1"/>
          </p:cNvSpPr>
          <p:nvPr>
            <p:ph type="title"/>
          </p:nvPr>
        </p:nvSpPr>
        <p:spPr>
          <a:xfrm>
            <a:off x="258337" y="116081"/>
            <a:ext cx="11621599" cy="943285"/>
          </a:xfrm>
        </p:spPr>
        <p:txBody>
          <a:bodyPr/>
          <a:lstStyle/>
          <a:p>
            <a:pPr algn="ctr"/>
            <a:r>
              <a:rPr lang="en-GB" b="0">
                <a:solidFill>
                  <a:srgbClr val="FFFFFF"/>
                </a:solidFill>
              </a:rPr>
              <a:t>ABERDEEN HYDROGEN HUB</a:t>
            </a:r>
          </a:p>
        </p:txBody>
      </p:sp>
      <p:sp>
        <p:nvSpPr>
          <p:cNvPr id="7" name="Content Placeholder 5">
            <a:extLst>
              <a:ext uri="{FF2B5EF4-FFF2-40B4-BE49-F238E27FC236}">
                <a16:creationId xmlns:a16="http://schemas.microsoft.com/office/drawing/2014/main" id="{13EB4921-7681-4DBD-8D9A-C9C382C37990}"/>
              </a:ext>
            </a:extLst>
          </p:cNvPr>
          <p:cNvSpPr txBox="1">
            <a:spLocks/>
          </p:cNvSpPr>
          <p:nvPr/>
        </p:nvSpPr>
        <p:spPr>
          <a:xfrm>
            <a:off x="494452" y="1482250"/>
            <a:ext cx="7250191" cy="5181601"/>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GB" sz="1800" dirty="0"/>
              <a:t>On 3</a:t>
            </a:r>
            <a:r>
              <a:rPr lang="en-GB" sz="1800" baseline="30000" dirty="0"/>
              <a:t>rd</a:t>
            </a:r>
            <a:r>
              <a:rPr lang="en-GB" sz="1800" dirty="0"/>
              <a:t> February 2022 announced a new Joint Venture company wholly owned and funded by both the Council and bp to deliver the Aberdeen Hydrogen Hub</a:t>
            </a:r>
          </a:p>
          <a:p>
            <a:r>
              <a:rPr lang="en-GB" sz="1800" dirty="0"/>
              <a:t>bp will build, operate and manage the Hub including:</a:t>
            </a:r>
          </a:p>
          <a:p>
            <a:pPr lvl="1"/>
            <a:r>
              <a:rPr lang="en-GB" sz="1800" dirty="0"/>
              <a:t>Solar power array</a:t>
            </a:r>
          </a:p>
          <a:p>
            <a:pPr lvl="1"/>
            <a:r>
              <a:rPr lang="en-GB" sz="1800" dirty="0"/>
              <a:t>Green Hydrogen production facility</a:t>
            </a:r>
          </a:p>
          <a:p>
            <a:pPr lvl="1"/>
            <a:r>
              <a:rPr lang="en-GB" sz="1800" dirty="0"/>
              <a:t>Refuelling for public transport, trucks, cars and vans</a:t>
            </a:r>
          </a:p>
          <a:p>
            <a:r>
              <a:rPr lang="en-GB" sz="1800" dirty="0"/>
              <a:t>The Hub will be Scotland’s first scalable green hydrogen production facility with first gas </a:t>
            </a:r>
            <a:r>
              <a:rPr lang="en-GB" sz="1800"/>
              <a:t>expected in </a:t>
            </a:r>
            <a:r>
              <a:rPr lang="en-GB" sz="1800" dirty="0"/>
              <a:t>2024</a:t>
            </a:r>
          </a:p>
          <a:p>
            <a:r>
              <a:rPr lang="en-GB" sz="1800" dirty="0"/>
              <a:t>Inclusive growth by supporting hydrogen supply chain developments, skills and training and wider community benefits</a:t>
            </a:r>
          </a:p>
          <a:p>
            <a:r>
              <a:rPr lang="en-GB" sz="1800" dirty="0"/>
              <a:t>Potential for delivery of future phases could see production scaled up for export through larger volumes of hydrogen using offshore wind developments</a:t>
            </a:r>
          </a:p>
          <a:p>
            <a:pPr marL="0" indent="0">
              <a:buFont typeface="Arial"/>
              <a:buNone/>
            </a:pPr>
            <a:endParaRPr lang="en-GB" dirty="0">
              <a:cs typeface="Calibri"/>
            </a:endParaRPr>
          </a:p>
        </p:txBody>
      </p:sp>
      <p:pic>
        <p:nvPicPr>
          <p:cNvPr id="8" name="Content Placeholder 6" descr="A picture containing outdoor, building, person, sky&#10;&#10;Description automatically generated">
            <a:extLst>
              <a:ext uri="{FF2B5EF4-FFF2-40B4-BE49-F238E27FC236}">
                <a16:creationId xmlns:a16="http://schemas.microsoft.com/office/drawing/2014/main" id="{F4037D9D-B8C9-458B-B6B8-3BE7A331B7E5}"/>
              </a:ext>
            </a:extLst>
          </p:cNvPr>
          <p:cNvPicPr>
            <a:picLocks noChangeAspect="1"/>
          </p:cNvPicPr>
          <p:nvPr/>
        </p:nvPicPr>
        <p:blipFill rotWithShape="1">
          <a:blip r:embed="rId3"/>
          <a:srcRect l="3001"/>
          <a:stretch/>
        </p:blipFill>
        <p:spPr>
          <a:xfrm>
            <a:off x="8165924" y="1377959"/>
            <a:ext cx="3508910" cy="2411646"/>
          </a:xfrm>
          <a:prstGeom prst="rect">
            <a:avLst/>
          </a:prstGeom>
        </p:spPr>
      </p:pic>
      <p:pic>
        <p:nvPicPr>
          <p:cNvPr id="9" name="Content Placeholder 7" descr="A picture containing text, clipart, vector graphics, sign&#10;&#10;Description automatically generated">
            <a:extLst>
              <a:ext uri="{FF2B5EF4-FFF2-40B4-BE49-F238E27FC236}">
                <a16:creationId xmlns:a16="http://schemas.microsoft.com/office/drawing/2014/main" id="{C7C5B4A1-246C-4A60-9D9C-EDF4F80C38B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58784" y="4026146"/>
            <a:ext cx="1568458" cy="983554"/>
          </a:xfrm>
          <a:prstGeom prst="rect">
            <a:avLst/>
          </a:prstGeom>
        </p:spPr>
      </p:pic>
      <p:pic>
        <p:nvPicPr>
          <p:cNvPr id="10" name="Picture 9">
            <a:extLst>
              <a:ext uri="{FF2B5EF4-FFF2-40B4-BE49-F238E27FC236}">
                <a16:creationId xmlns:a16="http://schemas.microsoft.com/office/drawing/2014/main" id="{B2C100D4-AA40-4B8E-B888-CFC413BCCFC7}"/>
              </a:ext>
            </a:extLst>
          </p:cNvPr>
          <p:cNvPicPr>
            <a:picLocks noChangeAspect="1"/>
          </p:cNvPicPr>
          <p:nvPr/>
        </p:nvPicPr>
        <p:blipFill>
          <a:blip r:embed="rId6"/>
          <a:stretch>
            <a:fillRect/>
          </a:stretch>
        </p:blipFill>
        <p:spPr>
          <a:xfrm>
            <a:off x="10332720" y="4026146"/>
            <a:ext cx="1089022" cy="949017"/>
          </a:xfrm>
          <a:prstGeom prst="rect">
            <a:avLst/>
          </a:prstGeom>
        </p:spPr>
      </p:pic>
      <p:sp>
        <p:nvSpPr>
          <p:cNvPr id="2" name="TextBox 1">
            <a:extLst>
              <a:ext uri="{FF2B5EF4-FFF2-40B4-BE49-F238E27FC236}">
                <a16:creationId xmlns:a16="http://schemas.microsoft.com/office/drawing/2014/main" id="{AD8D2518-B49F-1CDC-5D64-794C9ACB6E18}"/>
              </a:ext>
            </a:extLst>
          </p:cNvPr>
          <p:cNvSpPr txBox="1"/>
          <p:nvPr/>
        </p:nvSpPr>
        <p:spPr>
          <a:xfrm>
            <a:off x="10431624" y="5318210"/>
            <a:ext cx="1623527" cy="1101251"/>
          </a:xfrm>
          <a:prstGeom prst="rect">
            <a:avLst/>
          </a:prstGeom>
          <a:solidFill>
            <a:srgbClr val="FFFFFF"/>
          </a:solidFill>
        </p:spPr>
        <p:txBody>
          <a:bodyPr wrap="square" rtlCol="0">
            <a:spAutoFit/>
          </a:bodyPr>
          <a:lstStyle/>
          <a:p>
            <a:endParaRPr lang="en-GB"/>
          </a:p>
        </p:txBody>
      </p:sp>
      <p:pic>
        <p:nvPicPr>
          <p:cNvPr id="11" name="Picture 10" descr="Graphical user interface, text&#10;&#10;Description automatically generated with medium confidence">
            <a:extLst>
              <a:ext uri="{FF2B5EF4-FFF2-40B4-BE49-F238E27FC236}">
                <a16:creationId xmlns:a16="http://schemas.microsoft.com/office/drawing/2014/main" id="{795038B8-353C-4A78-9F50-E31587FFA18B}"/>
              </a:ext>
            </a:extLst>
          </p:cNvPr>
          <p:cNvPicPr>
            <a:picLocks noChangeAspect="1"/>
          </p:cNvPicPr>
          <p:nvPr/>
        </p:nvPicPr>
        <p:blipFill>
          <a:blip r:embed="rId7"/>
          <a:stretch>
            <a:fillRect/>
          </a:stretch>
        </p:blipFill>
        <p:spPr>
          <a:xfrm>
            <a:off x="8392836" y="5211704"/>
            <a:ext cx="3468812" cy="1101251"/>
          </a:xfrm>
          <a:prstGeom prst="rect">
            <a:avLst/>
          </a:prstGeom>
        </p:spPr>
      </p:pic>
    </p:spTree>
    <p:extLst>
      <p:ext uri="{BB962C8B-B14F-4D97-AF65-F5344CB8AC3E}">
        <p14:creationId xmlns:p14="http://schemas.microsoft.com/office/powerpoint/2010/main" val="36979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17535-4FCD-4D17-871E-2DF8FD4BE6F9}"/>
              </a:ext>
            </a:extLst>
          </p:cNvPr>
          <p:cNvSpPr>
            <a:spLocks noGrp="1"/>
          </p:cNvSpPr>
          <p:nvPr>
            <p:ph type="title"/>
          </p:nvPr>
        </p:nvSpPr>
        <p:spPr>
          <a:xfrm>
            <a:off x="258337" y="116081"/>
            <a:ext cx="11621599" cy="943285"/>
          </a:xfrm>
        </p:spPr>
        <p:txBody>
          <a:bodyPr/>
          <a:lstStyle/>
          <a:p>
            <a:pPr algn="ctr"/>
            <a:r>
              <a:rPr lang="en-GB" b="0">
                <a:solidFill>
                  <a:srgbClr val="FFFFFF"/>
                </a:solidFill>
              </a:rPr>
              <a:t>THE FUTURE…</a:t>
            </a:r>
          </a:p>
        </p:txBody>
      </p:sp>
      <p:sp>
        <p:nvSpPr>
          <p:cNvPr id="7" name="Content Placeholder 5">
            <a:extLst>
              <a:ext uri="{FF2B5EF4-FFF2-40B4-BE49-F238E27FC236}">
                <a16:creationId xmlns:a16="http://schemas.microsoft.com/office/drawing/2014/main" id="{13EB4921-7681-4DBD-8D9A-C9C382C37990}"/>
              </a:ext>
            </a:extLst>
          </p:cNvPr>
          <p:cNvSpPr txBox="1">
            <a:spLocks/>
          </p:cNvSpPr>
          <p:nvPr/>
        </p:nvSpPr>
        <p:spPr>
          <a:xfrm>
            <a:off x="494453" y="1338412"/>
            <a:ext cx="7573222" cy="5181601"/>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GB" sz="1800" dirty="0"/>
              <a:t>Raising demand for hydrogen across City Region – working collaboratively with neighbouring authorities on fleet procurements</a:t>
            </a:r>
          </a:p>
          <a:p>
            <a:endParaRPr lang="en-GB" sz="800" dirty="0"/>
          </a:p>
          <a:p>
            <a:r>
              <a:rPr lang="en-GB" sz="1800" dirty="0"/>
              <a:t>Includes further deployment of buses and retrofitting Council fleet – Council has committed to large scale retrofit of H2ICEd and adoption of h2 vehicles</a:t>
            </a:r>
            <a:endParaRPr lang="en-GB" sz="800" dirty="0"/>
          </a:p>
          <a:p>
            <a:r>
              <a:rPr lang="en-GB" sz="1800" dirty="0"/>
              <a:t>Adaptation of City Council facilities for interim hydrogen and tube trailer refuelling for wider distribution – TECA and ACHES</a:t>
            </a:r>
          </a:p>
          <a:p>
            <a:endParaRPr lang="en-GB" sz="800" dirty="0"/>
          </a:p>
          <a:p>
            <a:r>
              <a:rPr lang="en-GB" sz="1800" dirty="0"/>
              <a:t>Bids to Scottish Government Energy Transition Fund, Green Growth Accelerator Fund and Horizon Europe</a:t>
            </a:r>
          </a:p>
          <a:p>
            <a:endParaRPr lang="en-GB" sz="800" dirty="0"/>
          </a:p>
          <a:p>
            <a:r>
              <a:rPr lang="en-GB" sz="1800" dirty="0"/>
              <a:t>Kittybrewster Depot Upgrade for hydrogen and electric vehicles</a:t>
            </a:r>
          </a:p>
          <a:p>
            <a:endParaRPr lang="en-GB" sz="800" dirty="0"/>
          </a:p>
          <a:p>
            <a:r>
              <a:rPr lang="en-GB" sz="1800" dirty="0"/>
              <a:t>Hydrogen for heat in District Heat Network, maritime and rail applications</a:t>
            </a:r>
          </a:p>
          <a:p>
            <a:endParaRPr lang="en-GB" sz="800" dirty="0"/>
          </a:p>
          <a:p>
            <a:r>
              <a:rPr lang="en-GB" sz="1800" dirty="0"/>
              <a:t>Working with North East Scotland Hydrogen Ambition Group (NESH2A) and collaborating with other H2 projects across the region including CCUS, AD Plant H2, Offshore Wind H2 and more….</a:t>
            </a:r>
          </a:p>
          <a:p>
            <a:endParaRPr lang="en-GB" sz="1800" dirty="0"/>
          </a:p>
          <a:p>
            <a:endParaRPr lang="en-GB" sz="1800" dirty="0"/>
          </a:p>
          <a:p>
            <a:endParaRPr lang="en-GB" sz="1800" dirty="0"/>
          </a:p>
          <a:p>
            <a:endParaRPr lang="en-GB" sz="1800" dirty="0"/>
          </a:p>
          <a:p>
            <a:pPr lvl="1"/>
            <a:endParaRPr lang="en-GB" sz="1400" dirty="0">
              <a:cs typeface="Calibri"/>
            </a:endParaRPr>
          </a:p>
          <a:p>
            <a:pPr lvl="1"/>
            <a:endParaRPr lang="en-GB" sz="1400" dirty="0">
              <a:cs typeface="Calibri"/>
            </a:endParaRPr>
          </a:p>
        </p:txBody>
      </p:sp>
      <p:pic>
        <p:nvPicPr>
          <p:cNvPr id="2" name="Picture 1">
            <a:extLst>
              <a:ext uri="{FF2B5EF4-FFF2-40B4-BE49-F238E27FC236}">
                <a16:creationId xmlns:a16="http://schemas.microsoft.com/office/drawing/2014/main" id="{84CBBC84-CA39-1CA3-ADF2-5AE211FAE43F}"/>
              </a:ext>
            </a:extLst>
          </p:cNvPr>
          <p:cNvPicPr>
            <a:picLocks noChangeAspect="1"/>
          </p:cNvPicPr>
          <p:nvPr/>
        </p:nvPicPr>
        <p:blipFill>
          <a:blip r:embed="rId3"/>
          <a:stretch>
            <a:fillRect/>
          </a:stretch>
        </p:blipFill>
        <p:spPr>
          <a:xfrm>
            <a:off x="10827715" y="1957495"/>
            <a:ext cx="1181606" cy="1664181"/>
          </a:xfrm>
          <a:prstGeom prst="rect">
            <a:avLst/>
          </a:prstGeom>
        </p:spPr>
      </p:pic>
      <p:pic>
        <p:nvPicPr>
          <p:cNvPr id="5" name="Picture 4">
            <a:extLst>
              <a:ext uri="{FF2B5EF4-FFF2-40B4-BE49-F238E27FC236}">
                <a16:creationId xmlns:a16="http://schemas.microsoft.com/office/drawing/2014/main" id="{DD183692-CDD1-ED4A-FC57-C4C13303BDA6}"/>
              </a:ext>
            </a:extLst>
          </p:cNvPr>
          <p:cNvPicPr>
            <a:picLocks noChangeAspect="1"/>
          </p:cNvPicPr>
          <p:nvPr/>
        </p:nvPicPr>
        <p:blipFill>
          <a:blip r:embed="rId4"/>
          <a:stretch>
            <a:fillRect/>
          </a:stretch>
        </p:blipFill>
        <p:spPr>
          <a:xfrm>
            <a:off x="8215044" y="1957495"/>
            <a:ext cx="2544237" cy="1664181"/>
          </a:xfrm>
          <a:prstGeom prst="rect">
            <a:avLst/>
          </a:prstGeom>
        </p:spPr>
      </p:pic>
      <p:pic>
        <p:nvPicPr>
          <p:cNvPr id="8" name="Picture 6">
            <a:extLst>
              <a:ext uri="{FF2B5EF4-FFF2-40B4-BE49-F238E27FC236}">
                <a16:creationId xmlns:a16="http://schemas.microsoft.com/office/drawing/2014/main" id="{275235F9-B0F9-D9DC-7CA5-0DD4E1B4AA73}"/>
              </a:ext>
            </a:extLst>
          </p:cNvPr>
          <p:cNvPicPr>
            <a:picLocks noChangeAspect="1"/>
          </p:cNvPicPr>
          <p:nvPr/>
        </p:nvPicPr>
        <p:blipFill>
          <a:blip r:embed="rId5"/>
          <a:stretch>
            <a:fillRect/>
          </a:stretch>
        </p:blipFill>
        <p:spPr>
          <a:xfrm>
            <a:off x="8215044" y="3787222"/>
            <a:ext cx="3794277" cy="1465166"/>
          </a:xfrm>
          <a:prstGeom prst="rect">
            <a:avLst/>
          </a:prstGeom>
        </p:spPr>
      </p:pic>
    </p:spTree>
    <p:extLst>
      <p:ext uri="{BB962C8B-B14F-4D97-AF65-F5344CB8AC3E}">
        <p14:creationId xmlns:p14="http://schemas.microsoft.com/office/powerpoint/2010/main" val="171190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7130-0D14-FA4B-AB0E-673C9D710C32}"/>
              </a:ext>
            </a:extLst>
          </p:cNvPr>
          <p:cNvSpPr>
            <a:spLocks noGrp="1"/>
          </p:cNvSpPr>
          <p:nvPr>
            <p:ph type="ctrTitle"/>
          </p:nvPr>
        </p:nvSpPr>
        <p:spPr/>
        <p:txBody>
          <a:bodyPr/>
          <a:lstStyle/>
          <a:p>
            <a:r>
              <a:rPr lang="en-US" dirty="0"/>
              <a:t>Hydrogen is here.</a:t>
            </a:r>
          </a:p>
        </p:txBody>
      </p:sp>
      <p:sp>
        <p:nvSpPr>
          <p:cNvPr id="4" name="TextBox 3">
            <a:extLst>
              <a:ext uri="{FF2B5EF4-FFF2-40B4-BE49-F238E27FC236}">
                <a16:creationId xmlns:a16="http://schemas.microsoft.com/office/drawing/2014/main" id="{898AA2EE-25AC-493A-842B-C9F1014E671F}"/>
              </a:ext>
            </a:extLst>
          </p:cNvPr>
          <p:cNvSpPr txBox="1"/>
          <p:nvPr/>
        </p:nvSpPr>
        <p:spPr>
          <a:xfrm>
            <a:off x="2689872" y="5744018"/>
            <a:ext cx="1713319" cy="584775"/>
          </a:xfrm>
          <a:prstGeom prst="rect">
            <a:avLst/>
          </a:prstGeom>
          <a:noFill/>
        </p:spPr>
        <p:txBody>
          <a:bodyPr wrap="square">
            <a:spAutoFit/>
          </a:bodyPr>
          <a:lstStyle/>
          <a:p>
            <a:r>
              <a:rPr lang="en-GB" sz="2000" u="sng" dirty="0">
                <a:solidFill>
                  <a:srgbClr val="FFFFFF"/>
                </a:solidFill>
                <a:effectLst/>
                <a:latin typeface="Calibri Light" panose="020F03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@H2Aberdeen</a:t>
            </a:r>
            <a:r>
              <a:rPr lang="en-GB" sz="3200" dirty="0">
                <a:solidFill>
                  <a:srgbClr val="FFFFFF"/>
                </a:solidFill>
                <a:effectLst/>
                <a:latin typeface="Calibri Light" panose="020F0302020204030204" pitchFamily="34" charset="0"/>
                <a:ea typeface="Calibri" panose="020F0502020204030204" pitchFamily="34" charset="0"/>
              </a:rPr>
              <a:t> </a:t>
            </a:r>
            <a:endParaRPr lang="en-GB" sz="2000" dirty="0">
              <a:solidFill>
                <a:srgbClr val="FFFFFF"/>
              </a:solidFill>
            </a:endParaRPr>
          </a:p>
        </p:txBody>
      </p:sp>
      <p:pic>
        <p:nvPicPr>
          <p:cNvPr id="10" name="Picture 9" descr="A picture containing text, vector graphics&#10;&#10;Description automatically generated">
            <a:extLst>
              <a:ext uri="{FF2B5EF4-FFF2-40B4-BE49-F238E27FC236}">
                <a16:creationId xmlns:a16="http://schemas.microsoft.com/office/drawing/2014/main" id="{C8637474-AFE0-4187-9E40-08F891A2482E}"/>
              </a:ext>
            </a:extLst>
          </p:cNvPr>
          <p:cNvPicPr>
            <a:picLocks noChangeAspect="1"/>
          </p:cNvPicPr>
          <p:nvPr/>
        </p:nvPicPr>
        <p:blipFill rotWithShape="1">
          <a:blip r:embed="rId4"/>
          <a:srcRect l="9835" t="4798" r="70911" b="70146"/>
          <a:stretch/>
        </p:blipFill>
        <p:spPr>
          <a:xfrm>
            <a:off x="2259701" y="5865752"/>
            <a:ext cx="403280" cy="360000"/>
          </a:xfrm>
          <a:prstGeom prst="rect">
            <a:avLst/>
          </a:prstGeom>
        </p:spPr>
      </p:pic>
      <p:sp>
        <p:nvSpPr>
          <p:cNvPr id="11" name="TextBox 10">
            <a:extLst>
              <a:ext uri="{FF2B5EF4-FFF2-40B4-BE49-F238E27FC236}">
                <a16:creationId xmlns:a16="http://schemas.microsoft.com/office/drawing/2014/main" id="{6CCF8798-D720-442C-A755-AC16413A8B74}"/>
              </a:ext>
            </a:extLst>
          </p:cNvPr>
          <p:cNvSpPr txBox="1"/>
          <p:nvPr/>
        </p:nvSpPr>
        <p:spPr>
          <a:xfrm>
            <a:off x="8364634" y="5856420"/>
            <a:ext cx="1713319" cy="400110"/>
          </a:xfrm>
          <a:prstGeom prst="rect">
            <a:avLst/>
          </a:prstGeom>
          <a:noFill/>
        </p:spPr>
        <p:txBody>
          <a:bodyPr wrap="square">
            <a:spAutoFit/>
          </a:bodyPr>
          <a:lstStyle/>
          <a:p>
            <a:r>
              <a:rPr lang="en-GB" sz="2000" u="sng">
                <a:solidFill>
                  <a:srgbClr val="FFFFFF"/>
                </a:solidFill>
                <a:effectLst/>
                <a:latin typeface="Calibri Light" panose="020F03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H2 Aberdeen</a:t>
            </a:r>
            <a:endParaRPr lang="en-GB" sz="2000">
              <a:solidFill>
                <a:srgbClr val="FFFFFF"/>
              </a:solidFill>
            </a:endParaRPr>
          </a:p>
        </p:txBody>
      </p:sp>
      <p:pic>
        <p:nvPicPr>
          <p:cNvPr id="13" name="Picture 12" descr="Icon&#10;&#10;Description automatically generated">
            <a:extLst>
              <a:ext uri="{FF2B5EF4-FFF2-40B4-BE49-F238E27FC236}">
                <a16:creationId xmlns:a16="http://schemas.microsoft.com/office/drawing/2014/main" id="{89E94755-3F15-4B93-B8EA-EF0CE3A8F017}"/>
              </a:ext>
            </a:extLst>
          </p:cNvPr>
          <p:cNvPicPr>
            <a:picLocks noChangeAspect="1"/>
          </p:cNvPicPr>
          <p:nvPr/>
        </p:nvPicPr>
        <p:blipFill>
          <a:blip r:embed="rId6"/>
          <a:stretch>
            <a:fillRect/>
          </a:stretch>
        </p:blipFill>
        <p:spPr>
          <a:xfrm>
            <a:off x="5163300" y="5856420"/>
            <a:ext cx="360000" cy="360000"/>
          </a:xfrm>
          <a:prstGeom prst="rect">
            <a:avLst/>
          </a:prstGeom>
        </p:spPr>
      </p:pic>
      <p:sp>
        <p:nvSpPr>
          <p:cNvPr id="14" name="TextBox 13">
            <a:extLst>
              <a:ext uri="{FF2B5EF4-FFF2-40B4-BE49-F238E27FC236}">
                <a16:creationId xmlns:a16="http://schemas.microsoft.com/office/drawing/2014/main" id="{0C25CE44-11C4-48FA-A26C-F9E29580D384}"/>
              </a:ext>
            </a:extLst>
          </p:cNvPr>
          <p:cNvSpPr txBox="1"/>
          <p:nvPr/>
        </p:nvSpPr>
        <p:spPr>
          <a:xfrm>
            <a:off x="5550191" y="5856420"/>
            <a:ext cx="1667443" cy="400110"/>
          </a:xfrm>
          <a:prstGeom prst="rect">
            <a:avLst/>
          </a:prstGeom>
          <a:noFill/>
        </p:spPr>
        <p:txBody>
          <a:bodyPr wrap="square">
            <a:spAutoFit/>
          </a:bodyPr>
          <a:lstStyle/>
          <a:p>
            <a:r>
              <a:rPr lang="en-GB" sz="2000" u="sng" dirty="0">
                <a:solidFill>
                  <a:srgbClr val="FFFFFF"/>
                </a:solidFill>
                <a:effectLst/>
                <a:latin typeface="Calibri Light" panose="020F03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 H2 Aberdeen</a:t>
            </a:r>
            <a:endParaRPr lang="en-GB" sz="3200" dirty="0">
              <a:solidFill>
                <a:srgbClr val="FFFFFF"/>
              </a:solidFill>
              <a:effectLst/>
              <a:latin typeface="Calibri" panose="020F0502020204030204" pitchFamily="34" charset="0"/>
              <a:ea typeface="Calibri" panose="020F0502020204030204" pitchFamily="34" charset="0"/>
            </a:endParaRPr>
          </a:p>
        </p:txBody>
      </p:sp>
      <p:pic>
        <p:nvPicPr>
          <p:cNvPr id="16" name="Picture 15" descr="A red sign with black text&#10;&#10;Description automatically generated with medium confidence">
            <a:extLst>
              <a:ext uri="{FF2B5EF4-FFF2-40B4-BE49-F238E27FC236}">
                <a16:creationId xmlns:a16="http://schemas.microsoft.com/office/drawing/2014/main" id="{CF64AE78-7574-4067-B565-48548EAF28B6}"/>
              </a:ext>
            </a:extLst>
          </p:cNvPr>
          <p:cNvPicPr>
            <a:picLocks noChangeAspect="1"/>
          </p:cNvPicPr>
          <p:nvPr/>
        </p:nvPicPr>
        <p:blipFill>
          <a:blip r:embed="rId8"/>
          <a:stretch>
            <a:fillRect/>
          </a:stretch>
        </p:blipFill>
        <p:spPr>
          <a:xfrm>
            <a:off x="8001522" y="5895283"/>
            <a:ext cx="363112" cy="360000"/>
          </a:xfrm>
          <a:prstGeom prst="rect">
            <a:avLst/>
          </a:prstGeom>
        </p:spPr>
      </p:pic>
      <p:sp>
        <p:nvSpPr>
          <p:cNvPr id="7" name="Title 1">
            <a:extLst>
              <a:ext uri="{FF2B5EF4-FFF2-40B4-BE49-F238E27FC236}">
                <a16:creationId xmlns:a16="http://schemas.microsoft.com/office/drawing/2014/main" id="{5B2ABD15-6096-A37C-BA99-A481894680DA}"/>
              </a:ext>
            </a:extLst>
          </p:cNvPr>
          <p:cNvSpPr txBox="1">
            <a:spLocks/>
          </p:cNvSpPr>
          <p:nvPr/>
        </p:nvSpPr>
        <p:spPr>
          <a:xfrm>
            <a:off x="7217634" y="3805261"/>
            <a:ext cx="11044237" cy="11001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FFFFFF"/>
                </a:solidFill>
                <a:latin typeface="Arial" panose="020B0604020202020204" pitchFamily="34" charset="0"/>
                <a:ea typeface="+mj-ea"/>
                <a:cs typeface="Arial" panose="020B0604020202020204" pitchFamily="34" charset="0"/>
              </a:defRPr>
            </a:lvl1pPr>
          </a:lstStyle>
          <a:p>
            <a:r>
              <a:rPr lang="en-US" sz="2800" dirty="0"/>
              <a:t>Northsearegion.eu/hytrec2</a:t>
            </a:r>
          </a:p>
        </p:txBody>
      </p:sp>
    </p:spTree>
    <p:extLst>
      <p:ext uri="{BB962C8B-B14F-4D97-AF65-F5344CB8AC3E}">
        <p14:creationId xmlns:p14="http://schemas.microsoft.com/office/powerpoint/2010/main" val="146088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F2CADD-51FB-45C0-AC4C-7586F227DC6E}"/>
              </a:ext>
            </a:extLst>
          </p:cNvPr>
          <p:cNvSpPr>
            <a:spLocks noGrp="1"/>
          </p:cNvSpPr>
          <p:nvPr>
            <p:ph type="title"/>
          </p:nvPr>
        </p:nvSpPr>
        <p:spPr>
          <a:xfrm>
            <a:off x="285199" y="61256"/>
            <a:ext cx="11621599" cy="943285"/>
          </a:xfrm>
        </p:spPr>
        <p:txBody>
          <a:bodyPr>
            <a:noAutofit/>
          </a:bodyPr>
          <a:lstStyle/>
          <a:p>
            <a:pPr algn="ctr"/>
            <a:r>
              <a:rPr lang="en-US" sz="3000" spc="300" dirty="0">
                <a:solidFill>
                  <a:srgbClr val="FFFFFF"/>
                </a:solidFill>
              </a:rPr>
              <a:t>WHY HYTREC2?</a:t>
            </a:r>
          </a:p>
        </p:txBody>
      </p:sp>
      <p:sp>
        <p:nvSpPr>
          <p:cNvPr id="11" name="Title 1">
            <a:extLst>
              <a:ext uri="{FF2B5EF4-FFF2-40B4-BE49-F238E27FC236}">
                <a16:creationId xmlns:a16="http://schemas.microsoft.com/office/drawing/2014/main" id="{ECE06DB8-C8AD-47B6-97F2-2E00468C8F58}"/>
              </a:ext>
            </a:extLst>
          </p:cNvPr>
          <p:cNvSpPr txBox="1">
            <a:spLocks/>
          </p:cNvSpPr>
          <p:nvPr/>
        </p:nvSpPr>
        <p:spPr>
          <a:xfrm>
            <a:off x="1571968" y="5254994"/>
            <a:ext cx="5378120" cy="65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1800">
              <a:solidFill>
                <a:srgbClr val="6AB4AF"/>
              </a:solidFill>
              <a:latin typeface="+mn-lt"/>
            </a:endParaRPr>
          </a:p>
        </p:txBody>
      </p:sp>
      <p:sp>
        <p:nvSpPr>
          <p:cNvPr id="2" name="Content Placeholder 5">
            <a:extLst>
              <a:ext uri="{FF2B5EF4-FFF2-40B4-BE49-F238E27FC236}">
                <a16:creationId xmlns:a16="http://schemas.microsoft.com/office/drawing/2014/main" id="{495D838A-426A-36F2-F702-A02FB4627CA4}"/>
              </a:ext>
            </a:extLst>
          </p:cNvPr>
          <p:cNvSpPr txBox="1">
            <a:spLocks/>
          </p:cNvSpPr>
          <p:nvPr/>
        </p:nvSpPr>
        <p:spPr>
          <a:xfrm>
            <a:off x="2818466" y="1241201"/>
            <a:ext cx="7036325" cy="5181601"/>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GB" sz="2200" dirty="0"/>
              <a:t>HyTrEc2 Partners aim to create the conditions so that a hydrogen market can develop focussed around:</a:t>
            </a:r>
          </a:p>
          <a:p>
            <a:pPr lvl="1"/>
            <a:r>
              <a:rPr lang="en-GB" dirty="0"/>
              <a:t>Vehicle deployments</a:t>
            </a:r>
          </a:p>
          <a:p>
            <a:pPr lvl="1"/>
            <a:r>
              <a:rPr lang="en-GB" dirty="0"/>
              <a:t>Development of hydrogen production and refuelling infrastructure</a:t>
            </a:r>
          </a:p>
          <a:p>
            <a:pPr lvl="1"/>
            <a:r>
              <a:rPr lang="en-GB" dirty="0"/>
              <a:t>Supply Chain, Skills and Training</a:t>
            </a:r>
          </a:p>
          <a:p>
            <a:r>
              <a:rPr lang="en-GB" dirty="0"/>
              <a:t>&gt;90% of transport across Europe is oil based</a:t>
            </a:r>
          </a:p>
          <a:p>
            <a:r>
              <a:rPr lang="en-GB" dirty="0"/>
              <a:t>Current market failure caused by the high cost of both FCEVs and green hydrogen</a:t>
            </a:r>
          </a:p>
          <a:p>
            <a:endParaRPr lang="en-GB" sz="1600" dirty="0"/>
          </a:p>
          <a:p>
            <a:pPr marL="0" indent="0">
              <a:buFont typeface="Arial"/>
              <a:buNone/>
            </a:pPr>
            <a:endParaRPr lang="en-GB" sz="2000" dirty="0">
              <a:cs typeface="Calibri"/>
            </a:endParaRPr>
          </a:p>
        </p:txBody>
      </p:sp>
      <p:pic>
        <p:nvPicPr>
          <p:cNvPr id="3" name="Picture 2" descr="Logo, company name&#10;&#10;Description automatically generated">
            <a:extLst>
              <a:ext uri="{FF2B5EF4-FFF2-40B4-BE49-F238E27FC236}">
                <a16:creationId xmlns:a16="http://schemas.microsoft.com/office/drawing/2014/main" id="{38045EDC-A09F-2125-9EF1-DE663EA6A35C}"/>
              </a:ext>
            </a:extLst>
          </p:cNvPr>
          <p:cNvPicPr>
            <a:picLocks noChangeAspect="1"/>
          </p:cNvPicPr>
          <p:nvPr/>
        </p:nvPicPr>
        <p:blipFill rotWithShape="1">
          <a:blip r:embed="rId3">
            <a:extLst>
              <a:ext uri="{28A0092B-C50C-407E-A947-70E740481C1C}">
                <a14:useLocalDpi xmlns:a14="http://schemas.microsoft.com/office/drawing/2010/main" val="0"/>
              </a:ext>
            </a:extLst>
          </a:blip>
          <a:srcRect l="6568" t="6276" b="9905"/>
          <a:stretch/>
        </p:blipFill>
        <p:spPr>
          <a:xfrm>
            <a:off x="3197737" y="5267465"/>
            <a:ext cx="2525413" cy="1130021"/>
          </a:xfrm>
          <a:prstGeom prst="rect">
            <a:avLst/>
          </a:prstGeom>
        </p:spPr>
      </p:pic>
      <p:pic>
        <p:nvPicPr>
          <p:cNvPr id="7" name="Picture 6">
            <a:extLst>
              <a:ext uri="{FF2B5EF4-FFF2-40B4-BE49-F238E27FC236}">
                <a16:creationId xmlns:a16="http://schemas.microsoft.com/office/drawing/2014/main" id="{1942D3E6-713A-9A85-0616-95A18D8EDC00}"/>
              </a:ext>
            </a:extLst>
          </p:cNvPr>
          <p:cNvPicPr>
            <a:picLocks noChangeAspect="1"/>
          </p:cNvPicPr>
          <p:nvPr/>
        </p:nvPicPr>
        <p:blipFill>
          <a:blip r:embed="rId4"/>
          <a:stretch>
            <a:fillRect/>
          </a:stretch>
        </p:blipFill>
        <p:spPr>
          <a:xfrm>
            <a:off x="-5" y="1124405"/>
            <a:ext cx="2800700" cy="1835546"/>
          </a:xfrm>
          <a:prstGeom prst="rect">
            <a:avLst/>
          </a:prstGeom>
        </p:spPr>
      </p:pic>
      <p:pic>
        <p:nvPicPr>
          <p:cNvPr id="14" name="Picture 13">
            <a:extLst>
              <a:ext uri="{FF2B5EF4-FFF2-40B4-BE49-F238E27FC236}">
                <a16:creationId xmlns:a16="http://schemas.microsoft.com/office/drawing/2014/main" id="{17A22C33-C249-98FD-CFB9-8DD1FCF53F13}"/>
              </a:ext>
            </a:extLst>
          </p:cNvPr>
          <p:cNvPicPr>
            <a:picLocks noChangeAspect="1"/>
          </p:cNvPicPr>
          <p:nvPr/>
        </p:nvPicPr>
        <p:blipFill>
          <a:blip r:embed="rId5"/>
          <a:stretch>
            <a:fillRect/>
          </a:stretch>
        </p:blipFill>
        <p:spPr>
          <a:xfrm>
            <a:off x="9575853" y="2959951"/>
            <a:ext cx="2616141" cy="2069381"/>
          </a:xfrm>
          <a:prstGeom prst="rect">
            <a:avLst/>
          </a:prstGeom>
        </p:spPr>
      </p:pic>
      <p:pic>
        <p:nvPicPr>
          <p:cNvPr id="16" name="Picture 15">
            <a:extLst>
              <a:ext uri="{FF2B5EF4-FFF2-40B4-BE49-F238E27FC236}">
                <a16:creationId xmlns:a16="http://schemas.microsoft.com/office/drawing/2014/main" id="{BC04887C-65BA-8C4C-5205-72BA7ACEA9F7}"/>
              </a:ext>
            </a:extLst>
          </p:cNvPr>
          <p:cNvPicPr>
            <a:picLocks noChangeAspect="1"/>
          </p:cNvPicPr>
          <p:nvPr/>
        </p:nvPicPr>
        <p:blipFill>
          <a:blip r:embed="rId6"/>
          <a:stretch>
            <a:fillRect/>
          </a:stretch>
        </p:blipFill>
        <p:spPr>
          <a:xfrm>
            <a:off x="-98991" y="2959951"/>
            <a:ext cx="2899686" cy="1647828"/>
          </a:xfrm>
          <a:prstGeom prst="rect">
            <a:avLst/>
          </a:prstGeom>
        </p:spPr>
      </p:pic>
      <p:pic>
        <p:nvPicPr>
          <p:cNvPr id="19" name="Picture 18" descr="A car parked next to a gas station&#10;&#10;Description automatically generated with low confidence">
            <a:extLst>
              <a:ext uri="{FF2B5EF4-FFF2-40B4-BE49-F238E27FC236}">
                <a16:creationId xmlns:a16="http://schemas.microsoft.com/office/drawing/2014/main" id="{7499FFD7-F26A-A303-5E1B-823150366B2D}"/>
              </a:ext>
            </a:extLst>
          </p:cNvPr>
          <p:cNvPicPr>
            <a:picLocks noChangeAspect="1"/>
          </p:cNvPicPr>
          <p:nvPr/>
        </p:nvPicPr>
        <p:blipFill>
          <a:blip r:embed="rId7"/>
          <a:stretch>
            <a:fillRect/>
          </a:stretch>
        </p:blipFill>
        <p:spPr>
          <a:xfrm>
            <a:off x="-199600" y="4593381"/>
            <a:ext cx="3000295" cy="2250221"/>
          </a:xfrm>
          <a:prstGeom prst="rect">
            <a:avLst/>
          </a:prstGeom>
        </p:spPr>
      </p:pic>
      <p:pic>
        <p:nvPicPr>
          <p:cNvPr id="25" name="Picture 24" descr="A white car parked in a parking lot&#10;&#10;Description automatically generated with low confidence">
            <a:extLst>
              <a:ext uri="{FF2B5EF4-FFF2-40B4-BE49-F238E27FC236}">
                <a16:creationId xmlns:a16="http://schemas.microsoft.com/office/drawing/2014/main" id="{326415F3-2B6B-C019-77FB-B1CC5B6701D1}"/>
              </a:ext>
            </a:extLst>
          </p:cNvPr>
          <p:cNvPicPr>
            <a:picLocks noChangeAspect="1"/>
          </p:cNvPicPr>
          <p:nvPr/>
        </p:nvPicPr>
        <p:blipFill>
          <a:blip r:embed="rId8"/>
          <a:stretch>
            <a:fillRect/>
          </a:stretch>
        </p:blipFill>
        <p:spPr>
          <a:xfrm>
            <a:off x="9575853" y="4895894"/>
            <a:ext cx="2616141" cy="1962106"/>
          </a:xfrm>
          <a:prstGeom prst="rect">
            <a:avLst/>
          </a:prstGeom>
        </p:spPr>
      </p:pic>
      <p:pic>
        <p:nvPicPr>
          <p:cNvPr id="1032" name="Picture 8">
            <a:extLst>
              <a:ext uri="{FF2B5EF4-FFF2-40B4-BE49-F238E27FC236}">
                <a16:creationId xmlns:a16="http://schemas.microsoft.com/office/drawing/2014/main" id="{E21089D0-8FEF-4BF4-A68B-AC8D8473F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75859" y="1131283"/>
            <a:ext cx="2616141" cy="19702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54DBAED-61F2-D2B2-35B9-A5FC34F8834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68852" y="4978277"/>
            <a:ext cx="2395960" cy="1618373"/>
          </a:xfrm>
          <a:prstGeom prst="rect">
            <a:avLst/>
          </a:prstGeom>
        </p:spPr>
      </p:pic>
    </p:spTree>
    <p:extLst>
      <p:ext uri="{BB962C8B-B14F-4D97-AF65-F5344CB8AC3E}">
        <p14:creationId xmlns:p14="http://schemas.microsoft.com/office/powerpoint/2010/main" val="415566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F2CADD-51FB-45C0-AC4C-7586F227DC6E}"/>
              </a:ext>
            </a:extLst>
          </p:cNvPr>
          <p:cNvSpPr>
            <a:spLocks noGrp="1"/>
          </p:cNvSpPr>
          <p:nvPr>
            <p:ph type="title"/>
          </p:nvPr>
        </p:nvSpPr>
        <p:spPr>
          <a:xfrm>
            <a:off x="285199" y="61256"/>
            <a:ext cx="11621599" cy="943285"/>
          </a:xfrm>
        </p:spPr>
        <p:txBody>
          <a:bodyPr>
            <a:noAutofit/>
          </a:bodyPr>
          <a:lstStyle/>
          <a:p>
            <a:pPr algn="ctr"/>
            <a:r>
              <a:rPr lang="en-US" sz="3000" spc="300">
                <a:solidFill>
                  <a:srgbClr val="FFFFFF"/>
                </a:solidFill>
              </a:rPr>
              <a:t>WHY HYDROGEN IN ABERDEEN?</a:t>
            </a:r>
          </a:p>
        </p:txBody>
      </p:sp>
      <p:pic>
        <p:nvPicPr>
          <p:cNvPr id="10" name="Picture 15">
            <a:extLst>
              <a:ext uri="{FF2B5EF4-FFF2-40B4-BE49-F238E27FC236}">
                <a16:creationId xmlns:a16="http://schemas.microsoft.com/office/drawing/2014/main" id="{FDC09313-29FF-4C88-BE4C-0B4BFD7879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4467137" y="1264622"/>
            <a:ext cx="3257724" cy="216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ECE06DB8-C8AD-47B6-97F2-2E00468C8F58}"/>
              </a:ext>
            </a:extLst>
          </p:cNvPr>
          <p:cNvSpPr txBox="1">
            <a:spLocks/>
          </p:cNvSpPr>
          <p:nvPr/>
        </p:nvSpPr>
        <p:spPr>
          <a:xfrm>
            <a:off x="1571968" y="5254994"/>
            <a:ext cx="5378120" cy="65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1800">
              <a:solidFill>
                <a:srgbClr val="6AB4AF"/>
              </a:solidFill>
              <a:latin typeface="+mn-lt"/>
            </a:endParaRPr>
          </a:p>
        </p:txBody>
      </p:sp>
      <p:sp>
        <p:nvSpPr>
          <p:cNvPr id="13" name="TextBox 12">
            <a:extLst>
              <a:ext uri="{FF2B5EF4-FFF2-40B4-BE49-F238E27FC236}">
                <a16:creationId xmlns:a16="http://schemas.microsoft.com/office/drawing/2014/main" id="{715F7AC8-FE17-4447-B081-610638F54ADE}"/>
              </a:ext>
            </a:extLst>
          </p:cNvPr>
          <p:cNvSpPr txBox="1"/>
          <p:nvPr/>
        </p:nvSpPr>
        <p:spPr>
          <a:xfrm>
            <a:off x="1837554" y="3949161"/>
            <a:ext cx="8516891" cy="2411173"/>
          </a:xfrm>
          <a:prstGeom prst="rect">
            <a:avLst/>
          </a:prstGeom>
          <a:noFill/>
        </p:spPr>
        <p:txBody>
          <a:bodyPr wrap="square">
            <a:spAutoFit/>
          </a:bodyPr>
          <a:lstStyle/>
          <a:p>
            <a:pPr lvl="0" algn="ctr">
              <a:lnSpc>
                <a:spcPct val="107000"/>
              </a:lnSpc>
              <a:spcAft>
                <a:spcPts val="0"/>
              </a:spcAft>
            </a:pPr>
            <a:r>
              <a:rPr lang="en-GB" sz="2200" b="0" i="1" u="none" strike="noStrike" baseline="0">
                <a:solidFill>
                  <a:srgbClr val="6AB4AF"/>
                </a:solidFill>
              </a:rPr>
              <a:t>“Scotland for example is still significantly dependent on </a:t>
            </a:r>
            <a:r>
              <a:rPr lang="en-GB" sz="2200" b="1" i="1" u="none" strike="noStrike" baseline="0">
                <a:solidFill>
                  <a:srgbClr val="6AB4AF"/>
                </a:solidFill>
              </a:rPr>
              <a:t>the oil and gas industry</a:t>
            </a:r>
            <a:r>
              <a:rPr lang="en-GB" sz="2200" b="0" i="1" u="none" strike="noStrike" baseline="0">
                <a:solidFill>
                  <a:srgbClr val="6AB4AF"/>
                </a:solidFill>
              </a:rPr>
              <a:t>, with over </a:t>
            </a:r>
            <a:r>
              <a:rPr lang="en-GB" sz="2200" b="1" i="1" u="none" strike="noStrike" baseline="0">
                <a:solidFill>
                  <a:srgbClr val="6AB4AF"/>
                </a:solidFill>
              </a:rPr>
              <a:t>10% of workers in Aberdeen directly employed </a:t>
            </a:r>
            <a:r>
              <a:rPr lang="en-GB" sz="2200" b="0" i="1" u="none" strike="noStrike" baseline="0">
                <a:solidFill>
                  <a:srgbClr val="6AB4AF"/>
                </a:solidFill>
              </a:rPr>
              <a:t>by the sector… </a:t>
            </a:r>
            <a:r>
              <a:rPr lang="en-GB" sz="2200" b="1" i="1" u="none" strike="noStrike" baseline="0">
                <a:solidFill>
                  <a:srgbClr val="6AB4AF"/>
                </a:solidFill>
              </a:rPr>
              <a:t>at least 68% </a:t>
            </a:r>
            <a:r>
              <a:rPr lang="en-GB" sz="2200" b="0" i="1" u="none" strike="noStrike" baseline="0">
                <a:solidFill>
                  <a:srgbClr val="6AB4AF"/>
                </a:solidFill>
              </a:rPr>
              <a:t>of the UK’s oil and gas workers have skills that </a:t>
            </a:r>
            <a:r>
              <a:rPr lang="en-GB" sz="2200" b="1" i="1" u="none" strike="noStrike" baseline="0">
                <a:solidFill>
                  <a:srgbClr val="6AB4AF"/>
                </a:solidFill>
              </a:rPr>
              <a:t>could transition to the low carbon sector</a:t>
            </a:r>
            <a:r>
              <a:rPr lang="en-GB" sz="2200" b="0" i="1" u="none" strike="noStrike" baseline="0">
                <a:solidFill>
                  <a:srgbClr val="6AB4AF"/>
                </a:solidFill>
              </a:rPr>
              <a:t>.” </a:t>
            </a:r>
          </a:p>
          <a:p>
            <a:pPr lvl="0" algn="ctr">
              <a:lnSpc>
                <a:spcPct val="107000"/>
              </a:lnSpc>
              <a:spcAft>
                <a:spcPts val="0"/>
              </a:spcAft>
            </a:pPr>
            <a:endParaRPr lang="en-GB" sz="1800" b="0" i="0" u="none" strike="noStrike" baseline="0">
              <a:solidFill>
                <a:srgbClr val="6AB4AF"/>
              </a:solidFill>
            </a:endParaRPr>
          </a:p>
          <a:p>
            <a:pPr lvl="0" algn="ctr">
              <a:lnSpc>
                <a:spcPct val="107000"/>
              </a:lnSpc>
              <a:spcAft>
                <a:spcPts val="0"/>
              </a:spcAft>
            </a:pPr>
            <a:r>
              <a:rPr lang="en-GB" sz="1800" b="0" i="0" u="none" strike="noStrike" baseline="0">
                <a:solidFill>
                  <a:srgbClr val="6AB4AF"/>
                </a:solidFill>
              </a:rPr>
              <a:t>North Sea Transition Deal, March 2021 </a:t>
            </a:r>
            <a:endParaRPr lang="en-GB" b="0" i="0">
              <a:solidFill>
                <a:srgbClr val="6AB4AF"/>
              </a:solidFill>
              <a:effectLst/>
            </a:endParaRPr>
          </a:p>
          <a:p>
            <a:pPr>
              <a:lnSpc>
                <a:spcPct val="100000"/>
              </a:lnSpc>
            </a:pPr>
            <a:endParaRPr lang="en-US" sz="1800">
              <a:solidFill>
                <a:srgbClr val="6AB4AF"/>
              </a:solidFill>
            </a:endParaRPr>
          </a:p>
        </p:txBody>
      </p:sp>
      <p:pic>
        <p:nvPicPr>
          <p:cNvPr id="2" name="Picture 2" descr="World to miss 2020 climate 'turning point': analysis">
            <a:extLst>
              <a:ext uri="{FF2B5EF4-FFF2-40B4-BE49-F238E27FC236}">
                <a16:creationId xmlns:a16="http://schemas.microsoft.com/office/drawing/2014/main" id="{AEE14C1D-798C-B518-5BE4-4422E10A09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84" t="3170" r="2820" b="2934"/>
          <a:stretch/>
        </p:blipFill>
        <p:spPr bwMode="auto">
          <a:xfrm>
            <a:off x="1985212" y="1264621"/>
            <a:ext cx="8369234" cy="510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62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A877-0A8F-AF45-9FD5-A7EAF944ECB5}"/>
              </a:ext>
            </a:extLst>
          </p:cNvPr>
          <p:cNvSpPr>
            <a:spLocks noGrp="1"/>
          </p:cNvSpPr>
          <p:nvPr>
            <p:ph type="title"/>
          </p:nvPr>
        </p:nvSpPr>
        <p:spPr>
          <a:xfrm>
            <a:off x="258337" y="143377"/>
            <a:ext cx="11666034" cy="943285"/>
          </a:xfrm>
        </p:spPr>
        <p:txBody>
          <a:bodyPr/>
          <a:lstStyle/>
          <a:p>
            <a:pPr algn="ctr"/>
            <a:r>
              <a:rPr lang="en-US">
                <a:solidFill>
                  <a:srgbClr val="FFFFFF"/>
                </a:solidFill>
                <a:latin typeface="Arial"/>
                <a:cs typeface="Arial"/>
              </a:rPr>
              <a:t>WHY HYDROGEN IN ABERDEEN?</a:t>
            </a:r>
            <a:endParaRPr lang="en-US">
              <a:solidFill>
                <a:srgbClr val="FFFFFF"/>
              </a:solidFill>
            </a:endParaRPr>
          </a:p>
        </p:txBody>
      </p:sp>
      <p:pic>
        <p:nvPicPr>
          <p:cNvPr id="4" name="Picture 3">
            <a:extLst>
              <a:ext uri="{FF2B5EF4-FFF2-40B4-BE49-F238E27FC236}">
                <a16:creationId xmlns:a16="http://schemas.microsoft.com/office/drawing/2014/main" id="{DB46CF41-C6F5-4AF2-A847-4E030D5C1C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689" y="1358273"/>
            <a:ext cx="2544502" cy="3600000"/>
          </a:xfrm>
          <a:prstGeom prst="rect">
            <a:avLst/>
          </a:prstGeom>
        </p:spPr>
      </p:pic>
      <p:pic>
        <p:nvPicPr>
          <p:cNvPr id="5" name="Picture 1">
            <a:extLst>
              <a:ext uri="{FF2B5EF4-FFF2-40B4-BE49-F238E27FC236}">
                <a16:creationId xmlns:a16="http://schemas.microsoft.com/office/drawing/2014/main" id="{3D214A0C-BC43-480B-81AB-3DA1ECDCB8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6760" y="1358273"/>
            <a:ext cx="2544502"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6088E02-5B95-41E3-86AE-E3757AB4B5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1883" y="1345395"/>
            <a:ext cx="3417099" cy="1584000"/>
          </a:xfrm>
          <a:prstGeom prst="rect">
            <a:avLst/>
          </a:prstGeom>
          <a:effectLst/>
        </p:spPr>
      </p:pic>
      <p:pic>
        <p:nvPicPr>
          <p:cNvPr id="7" name="Picture 15">
            <a:extLst>
              <a:ext uri="{FF2B5EF4-FFF2-40B4-BE49-F238E27FC236}">
                <a16:creationId xmlns:a16="http://schemas.microsoft.com/office/drawing/2014/main" id="{890B546D-F493-4D44-B2F9-B8E2291AC0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8499416" y="3392424"/>
            <a:ext cx="2752820" cy="18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E93EE413-3F81-4B70-994F-8C13DC723FF2}"/>
              </a:ext>
            </a:extLst>
          </p:cNvPr>
          <p:cNvSpPr txBox="1">
            <a:spLocks/>
          </p:cNvSpPr>
          <p:nvPr/>
        </p:nvSpPr>
        <p:spPr>
          <a:xfrm>
            <a:off x="1468940" y="5119763"/>
            <a:ext cx="5378120" cy="65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a:solidFill>
                  <a:schemeClr val="accent6">
                    <a:lumMod val="85000"/>
                    <a:lumOff val="15000"/>
                  </a:schemeClr>
                </a:solidFill>
                <a:ea typeface="+mn-ea"/>
                <a:cs typeface="+mn-cs"/>
              </a:rPr>
              <a:t>Aberdeen at the forefront of UK Energy Transition</a:t>
            </a:r>
          </a:p>
          <a:p>
            <a:pPr algn="ctr">
              <a:lnSpc>
                <a:spcPct val="100000"/>
              </a:lnSpc>
            </a:pPr>
            <a:r>
              <a:rPr lang="en-US" sz="1800">
                <a:solidFill>
                  <a:schemeClr val="accent6">
                    <a:lumMod val="85000"/>
                    <a:lumOff val="15000"/>
                  </a:schemeClr>
                </a:solidFill>
                <a:ea typeface="+mn-ea"/>
                <a:cs typeface="+mn-cs"/>
              </a:rPr>
              <a:t>Energy Transition Zone and Aberdeen Harbour </a:t>
            </a:r>
          </a:p>
        </p:txBody>
      </p:sp>
      <p:sp>
        <p:nvSpPr>
          <p:cNvPr id="9" name="Title 1">
            <a:extLst>
              <a:ext uri="{FF2B5EF4-FFF2-40B4-BE49-F238E27FC236}">
                <a16:creationId xmlns:a16="http://schemas.microsoft.com/office/drawing/2014/main" id="{EE654AEF-5486-414F-B594-FABCBB5A011B}"/>
              </a:ext>
            </a:extLst>
          </p:cNvPr>
          <p:cNvSpPr txBox="1">
            <a:spLocks/>
          </p:cNvSpPr>
          <p:nvPr/>
        </p:nvSpPr>
        <p:spPr>
          <a:xfrm>
            <a:off x="8008780" y="2887606"/>
            <a:ext cx="3739443" cy="405714"/>
          </a:xfrm>
          <a:prstGeom prst="rect">
            <a:avLst/>
          </a:prstGeom>
        </p:spPr>
        <p:txBody>
          <a:bodyPr vert="horz" lIns="91440" tIns="45720" rIns="91440" bIns="45720" rtlCol="0" anchor="ctr">
            <a:noAutofit/>
          </a:bodyPr>
          <a:lstStyle>
            <a:defPPr>
              <a:defRPr lang="en-US"/>
            </a:defPPr>
            <a:lvl1pPr algn="ctr">
              <a:lnSpc>
                <a:spcPct val="100000"/>
              </a:lnSpc>
              <a:spcBef>
                <a:spcPct val="0"/>
              </a:spcBef>
              <a:buNone/>
              <a:defRPr>
                <a:solidFill>
                  <a:schemeClr val="accent6">
                    <a:lumMod val="85000"/>
                    <a:lumOff val="15000"/>
                  </a:schemeClr>
                </a:solidFill>
                <a:latin typeface="+mj-lt"/>
              </a:defRPr>
            </a:lvl1pPr>
          </a:lstStyle>
          <a:p>
            <a:r>
              <a:rPr lang="en-US" sz="1600"/>
              <a:t>Offshore Wind - North East Coast</a:t>
            </a:r>
          </a:p>
        </p:txBody>
      </p:sp>
      <p:sp>
        <p:nvSpPr>
          <p:cNvPr id="10" name="TextBox 9">
            <a:extLst>
              <a:ext uri="{FF2B5EF4-FFF2-40B4-BE49-F238E27FC236}">
                <a16:creationId xmlns:a16="http://schemas.microsoft.com/office/drawing/2014/main" id="{1781EC3D-FCD0-4E74-BA67-C42CD1D1FE40}"/>
              </a:ext>
            </a:extLst>
          </p:cNvPr>
          <p:cNvSpPr txBox="1"/>
          <p:nvPr/>
        </p:nvSpPr>
        <p:spPr>
          <a:xfrm>
            <a:off x="8122753" y="5187481"/>
            <a:ext cx="3515358" cy="405714"/>
          </a:xfrm>
          <a:prstGeom prst="rect">
            <a:avLst/>
          </a:prstGeom>
        </p:spPr>
        <p:txBody>
          <a:bodyPr vert="horz" lIns="91440" tIns="45720" rIns="91440" bIns="45720" rtlCol="0" anchor="ctr">
            <a:noAutofit/>
          </a:bodyPr>
          <a:lstStyle>
            <a:defPPr>
              <a:defRPr lang="en-US"/>
            </a:defPPr>
            <a:lvl1pPr algn="ctr">
              <a:lnSpc>
                <a:spcPct val="100000"/>
              </a:lnSpc>
              <a:spcBef>
                <a:spcPct val="0"/>
              </a:spcBef>
              <a:buNone/>
              <a:defRPr>
                <a:solidFill>
                  <a:schemeClr val="accent6">
                    <a:lumMod val="85000"/>
                    <a:lumOff val="15000"/>
                  </a:schemeClr>
                </a:solidFill>
                <a:latin typeface="+mj-lt"/>
              </a:defRPr>
            </a:lvl1pPr>
          </a:lstStyle>
          <a:p>
            <a:r>
              <a:rPr lang="en-US" sz="1600"/>
              <a:t>Highly Skilled North Sea Workforce</a:t>
            </a:r>
          </a:p>
        </p:txBody>
      </p:sp>
      <p:pic>
        <p:nvPicPr>
          <p:cNvPr id="11" name="Picture 6">
            <a:extLst>
              <a:ext uri="{FF2B5EF4-FFF2-40B4-BE49-F238E27FC236}">
                <a16:creationId xmlns:a16="http://schemas.microsoft.com/office/drawing/2014/main" id="{C46C77FE-0705-4C51-B346-40A70D54ED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2668" y="1358273"/>
            <a:ext cx="2361750" cy="3600000"/>
          </a:xfrm>
          <a:prstGeom prst="rect">
            <a:avLst/>
          </a:prstGeom>
        </p:spPr>
      </p:pic>
    </p:spTree>
    <p:extLst>
      <p:ext uri="{BB962C8B-B14F-4D97-AF65-F5344CB8AC3E}">
        <p14:creationId xmlns:p14="http://schemas.microsoft.com/office/powerpoint/2010/main" val="388296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675B21-F267-4716-9DE1-C8E0A51293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6756" y="423623"/>
            <a:ext cx="4031999" cy="3024000"/>
          </a:xfrm>
          <a:prstGeom prst="rect">
            <a:avLst/>
          </a:prstGeom>
          <a:effectLst>
            <a:softEdge rad="0"/>
          </a:effectLst>
        </p:spPr>
      </p:pic>
      <p:pic>
        <p:nvPicPr>
          <p:cNvPr id="14" name="Picture 13">
            <a:extLst>
              <a:ext uri="{FF2B5EF4-FFF2-40B4-BE49-F238E27FC236}">
                <a16:creationId xmlns:a16="http://schemas.microsoft.com/office/drawing/2014/main" id="{ED26343D-D7E6-4EB1-B1B6-9C1D9E1FE5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4088" y="423623"/>
            <a:ext cx="2878041" cy="1944000"/>
          </a:xfrm>
          <a:prstGeom prst="rect">
            <a:avLst/>
          </a:prstGeom>
          <a:effectLst>
            <a:softEdge rad="0"/>
          </a:effectLst>
        </p:spPr>
      </p:pic>
      <p:pic>
        <p:nvPicPr>
          <p:cNvPr id="19" name="Picture 5">
            <a:extLst>
              <a:ext uri="{FF2B5EF4-FFF2-40B4-BE49-F238E27FC236}">
                <a16:creationId xmlns:a16="http://schemas.microsoft.com/office/drawing/2014/main" id="{1B9AA108-DFC4-4CD4-BA5D-0306B63015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702" y="2396636"/>
            <a:ext cx="2935721" cy="4114266"/>
          </a:xfrm>
          <a:prstGeom prst="rect">
            <a:avLst/>
          </a:prstGeom>
          <a:noFill/>
          <a:ln>
            <a:noFill/>
          </a:ln>
          <a:effectLst>
            <a:outerShdw blurRad="431800" dist="35921" dir="2700000" algn="ctr" rotWithShape="0">
              <a:schemeClr val="bg2">
                <a:alpha val="75000"/>
              </a:schemeClr>
            </a:outerShdw>
          </a:effectLst>
          <a:scene3d>
            <a:camera prst="orthographicFront"/>
            <a:lightRig rig="threePt" dir="t"/>
          </a:scene3d>
          <a:sp3d prstMaterial="dk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A0F1EC82-1F5D-45C2-A656-28CFD844E8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703" y="423623"/>
            <a:ext cx="2935720" cy="1944000"/>
          </a:xfrm>
          <a:prstGeom prst="rect">
            <a:avLst/>
          </a:prstGeom>
          <a:effectLst>
            <a:softEdge rad="0"/>
          </a:effectLst>
        </p:spPr>
      </p:pic>
      <p:pic>
        <p:nvPicPr>
          <p:cNvPr id="13" name="Picture 12">
            <a:extLst>
              <a:ext uri="{FF2B5EF4-FFF2-40B4-BE49-F238E27FC236}">
                <a16:creationId xmlns:a16="http://schemas.microsoft.com/office/drawing/2014/main" id="{4405CF18-3851-4607-9540-48B2CC85AC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6756" y="3486902"/>
            <a:ext cx="4032000" cy="3024000"/>
          </a:xfrm>
          <a:prstGeom prst="rect">
            <a:avLst/>
          </a:prstGeom>
          <a:effectLst>
            <a:softEdge rad="0"/>
          </a:effectLst>
        </p:spPr>
      </p:pic>
      <p:pic>
        <p:nvPicPr>
          <p:cNvPr id="16" name="Picture 15">
            <a:extLst>
              <a:ext uri="{FF2B5EF4-FFF2-40B4-BE49-F238E27FC236}">
                <a16:creationId xmlns:a16="http://schemas.microsoft.com/office/drawing/2014/main" id="{263CA7FC-03A7-48BF-952F-9F282BB655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4088" y="2488375"/>
            <a:ext cx="2878042" cy="1944000"/>
          </a:xfrm>
          <a:prstGeom prst="rect">
            <a:avLst/>
          </a:prstGeom>
        </p:spPr>
      </p:pic>
      <p:pic>
        <p:nvPicPr>
          <p:cNvPr id="17" name="Picture 16">
            <a:extLst>
              <a:ext uri="{FF2B5EF4-FFF2-40B4-BE49-F238E27FC236}">
                <a16:creationId xmlns:a16="http://schemas.microsoft.com/office/drawing/2014/main" id="{DE179994-14DA-4087-80FD-357D31F2F4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18064" y="4566902"/>
            <a:ext cx="2912837" cy="1944000"/>
          </a:xfrm>
          <a:prstGeom prst="rect">
            <a:avLst/>
          </a:prstGeom>
          <a:effectLst>
            <a:softEdge rad="0"/>
          </a:effectLst>
        </p:spPr>
      </p:pic>
    </p:spTree>
    <p:extLst>
      <p:ext uri="{BB962C8B-B14F-4D97-AF65-F5344CB8AC3E}">
        <p14:creationId xmlns:p14="http://schemas.microsoft.com/office/powerpoint/2010/main" val="20921210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2C7D4-7B7F-40E2-A1E8-B862BFF47F29}"/>
              </a:ext>
            </a:extLst>
          </p:cNvPr>
          <p:cNvSpPr>
            <a:spLocks noGrp="1"/>
          </p:cNvSpPr>
          <p:nvPr>
            <p:ph type="body" sz="quarter" idx="10"/>
          </p:nvPr>
        </p:nvSpPr>
        <p:spPr/>
        <p:txBody>
          <a:bodyPr>
            <a:normAutofit/>
          </a:bodyPr>
          <a:lstStyle/>
          <a:p>
            <a:endParaRPr lang="en-GB"/>
          </a:p>
          <a:p>
            <a:pPr marL="0" lvl="1" indent="0">
              <a:buNone/>
            </a:pPr>
            <a:endParaRPr lang="en-GB" sz="2400"/>
          </a:p>
          <a:p>
            <a:pPr marL="0" lvl="1" indent="0">
              <a:buNone/>
            </a:pPr>
            <a:endParaRPr lang="en-GB" sz="2400"/>
          </a:p>
          <a:p>
            <a:pPr lvl="1"/>
            <a:endParaRPr lang="en-GB"/>
          </a:p>
        </p:txBody>
      </p:sp>
      <p:sp>
        <p:nvSpPr>
          <p:cNvPr id="2" name="Title 1"/>
          <p:cNvSpPr>
            <a:spLocks noGrp="1"/>
          </p:cNvSpPr>
          <p:nvPr>
            <p:ph type="title"/>
          </p:nvPr>
        </p:nvSpPr>
        <p:spPr>
          <a:xfrm>
            <a:off x="162084" y="83398"/>
            <a:ext cx="11621599" cy="943285"/>
          </a:xfrm>
        </p:spPr>
        <p:txBody>
          <a:bodyPr>
            <a:normAutofit/>
          </a:bodyPr>
          <a:lstStyle/>
          <a:p>
            <a:pPr algn="ctr"/>
            <a:r>
              <a:rPr lang="en-US" sz="3000" b="0" spc="300">
                <a:solidFill>
                  <a:srgbClr val="FFFFFF"/>
                </a:solidFill>
              </a:rPr>
              <a:t>REFUELLING INFRASTRUCTURE</a:t>
            </a:r>
          </a:p>
        </p:txBody>
      </p:sp>
      <p:sp>
        <p:nvSpPr>
          <p:cNvPr id="6" name="Rectangle 3">
            <a:extLst>
              <a:ext uri="{FF2B5EF4-FFF2-40B4-BE49-F238E27FC236}">
                <a16:creationId xmlns:a16="http://schemas.microsoft.com/office/drawing/2014/main" id="{42B6996C-44A4-4C9F-B7A1-AF1E7DAF9760}"/>
              </a:ext>
            </a:extLst>
          </p:cNvPr>
          <p:cNvSpPr txBox="1">
            <a:spLocks noChangeArrowheads="1"/>
          </p:cNvSpPr>
          <p:nvPr/>
        </p:nvSpPr>
        <p:spPr>
          <a:xfrm>
            <a:off x="6371406" y="1506529"/>
            <a:ext cx="5620792" cy="19717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a:solidFill>
                  <a:srgbClr val="6AB4AF"/>
                </a:solidFill>
                <a:latin typeface="+mj-lt"/>
                <a:ea typeface="+mj-ea"/>
                <a:cs typeface="+mj-cs"/>
              </a:rPr>
              <a:t>2 stations delivering 130 and 360kg/ day</a:t>
            </a:r>
          </a:p>
          <a:p>
            <a:r>
              <a:rPr lang="en-GB" sz="2000">
                <a:solidFill>
                  <a:srgbClr val="6AB4AF"/>
                </a:solidFill>
                <a:latin typeface="+mj-lt"/>
                <a:ea typeface="+mj-ea"/>
                <a:cs typeface="+mj-cs"/>
              </a:rPr>
              <a:t>350 &amp; 700 bar capable</a:t>
            </a:r>
          </a:p>
          <a:p>
            <a:r>
              <a:rPr lang="en-GB" sz="2000">
                <a:solidFill>
                  <a:srgbClr val="6AB4AF"/>
                </a:solidFill>
                <a:latin typeface="+mj-lt"/>
                <a:ea typeface="+mj-ea"/>
                <a:cs typeface="+mj-cs"/>
              </a:rPr>
              <a:t>Refuel cars, vans, buses, large vehicles</a:t>
            </a:r>
          </a:p>
          <a:p>
            <a:r>
              <a:rPr lang="en-GB" sz="2000">
                <a:solidFill>
                  <a:srgbClr val="6AB4AF"/>
                </a:solidFill>
                <a:latin typeface="+mj-lt"/>
                <a:ea typeface="+mj-ea"/>
                <a:cs typeface="+mj-cs"/>
              </a:rPr>
              <a:t>Both ‘green tariff’ stations</a:t>
            </a:r>
          </a:p>
        </p:txBody>
      </p:sp>
      <p:grpSp>
        <p:nvGrpSpPr>
          <p:cNvPr id="7" name="Group 6">
            <a:extLst>
              <a:ext uri="{FF2B5EF4-FFF2-40B4-BE49-F238E27FC236}">
                <a16:creationId xmlns:a16="http://schemas.microsoft.com/office/drawing/2014/main" id="{BFAF36ED-E934-4B15-B8DA-9499409F1189}"/>
              </a:ext>
            </a:extLst>
          </p:cNvPr>
          <p:cNvGrpSpPr/>
          <p:nvPr/>
        </p:nvGrpSpPr>
        <p:grpSpPr>
          <a:xfrm>
            <a:off x="408317" y="1506529"/>
            <a:ext cx="5460347" cy="3318134"/>
            <a:chOff x="6371406" y="3478255"/>
            <a:chExt cx="5170747" cy="3123054"/>
          </a:xfrm>
        </p:grpSpPr>
        <p:pic>
          <p:nvPicPr>
            <p:cNvPr id="5" name="Picture 4">
              <a:extLst>
                <a:ext uri="{FF2B5EF4-FFF2-40B4-BE49-F238E27FC236}">
                  <a16:creationId xmlns:a16="http://schemas.microsoft.com/office/drawing/2014/main" id="{E56EB68B-DDE9-425C-8449-2BEC13C77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1406" y="3478255"/>
              <a:ext cx="5170747" cy="3123054"/>
            </a:xfrm>
            <a:prstGeom prst="rect">
              <a:avLst/>
            </a:prstGeom>
            <a:ln>
              <a:noFill/>
            </a:ln>
            <a:effectLst/>
          </p:spPr>
        </p:pic>
        <p:sp>
          <p:nvSpPr>
            <p:cNvPr id="4" name="TextBox 3">
              <a:extLst>
                <a:ext uri="{FF2B5EF4-FFF2-40B4-BE49-F238E27FC236}">
                  <a16:creationId xmlns:a16="http://schemas.microsoft.com/office/drawing/2014/main" id="{E240FAA3-2B78-4C7D-B357-E462593FB527}"/>
                </a:ext>
              </a:extLst>
            </p:cNvPr>
            <p:cNvSpPr txBox="1"/>
            <p:nvPr/>
          </p:nvSpPr>
          <p:spPr>
            <a:xfrm>
              <a:off x="6460263" y="6022342"/>
              <a:ext cx="1734207" cy="369332"/>
            </a:xfrm>
            <a:prstGeom prst="rect">
              <a:avLst/>
            </a:prstGeom>
            <a:noFill/>
          </p:spPr>
          <p:txBody>
            <a:bodyPr wrap="square" rtlCol="0">
              <a:spAutoFit/>
            </a:bodyPr>
            <a:lstStyle/>
            <a:p>
              <a:pPr algn="ctr"/>
              <a:r>
                <a:rPr lang="en-GB" dirty="0">
                  <a:solidFill>
                    <a:srgbClr val="FFFFFF"/>
                  </a:solidFill>
                </a:rPr>
                <a:t>Kittybrewster</a:t>
              </a:r>
            </a:p>
          </p:txBody>
        </p:sp>
      </p:grpSp>
      <p:grpSp>
        <p:nvGrpSpPr>
          <p:cNvPr id="10" name="Group 9">
            <a:extLst>
              <a:ext uri="{FF2B5EF4-FFF2-40B4-BE49-F238E27FC236}">
                <a16:creationId xmlns:a16="http://schemas.microsoft.com/office/drawing/2014/main" id="{FD63B83B-41FD-47E2-A24B-35E6CA6B3F23}"/>
              </a:ext>
            </a:extLst>
          </p:cNvPr>
          <p:cNvGrpSpPr/>
          <p:nvPr/>
        </p:nvGrpSpPr>
        <p:grpSpPr>
          <a:xfrm>
            <a:off x="6419476" y="3098133"/>
            <a:ext cx="5412277" cy="3453060"/>
            <a:chOff x="570195" y="1673678"/>
            <a:chExt cx="5131585" cy="3420000"/>
          </a:xfrm>
        </p:grpSpPr>
        <p:pic>
          <p:nvPicPr>
            <p:cNvPr id="2050" name="Picture 2">
              <a:extLst>
                <a:ext uri="{FF2B5EF4-FFF2-40B4-BE49-F238E27FC236}">
                  <a16:creationId xmlns:a16="http://schemas.microsoft.com/office/drawing/2014/main" id="{C8496ED3-24B8-40FB-BA16-B8D3DC5AFB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195" y="1673678"/>
              <a:ext cx="5131585" cy="34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B2450A-7561-48FD-B917-DD84E860061C}"/>
                </a:ext>
              </a:extLst>
            </p:cNvPr>
            <p:cNvSpPr txBox="1"/>
            <p:nvPr/>
          </p:nvSpPr>
          <p:spPr>
            <a:xfrm>
              <a:off x="3766359" y="4510637"/>
              <a:ext cx="1935421" cy="369332"/>
            </a:xfrm>
            <a:prstGeom prst="rect">
              <a:avLst/>
            </a:prstGeom>
            <a:noFill/>
          </p:spPr>
          <p:txBody>
            <a:bodyPr wrap="square" rtlCol="0">
              <a:spAutoFit/>
            </a:bodyPr>
            <a:lstStyle/>
            <a:p>
              <a:pPr algn="ctr"/>
              <a:r>
                <a:rPr lang="en-GB" dirty="0">
                  <a:solidFill>
                    <a:srgbClr val="FFFFFF"/>
                  </a:solidFill>
                </a:rPr>
                <a:t>ACHES, Cove</a:t>
              </a:r>
            </a:p>
          </p:txBody>
        </p:sp>
      </p:grpSp>
    </p:spTree>
    <p:extLst>
      <p:ext uri="{BB962C8B-B14F-4D97-AF65-F5344CB8AC3E}">
        <p14:creationId xmlns:p14="http://schemas.microsoft.com/office/powerpoint/2010/main" val="125955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F2CADD-51FB-45C0-AC4C-7586F227DC6E}"/>
              </a:ext>
            </a:extLst>
          </p:cNvPr>
          <p:cNvSpPr>
            <a:spLocks noGrp="1"/>
          </p:cNvSpPr>
          <p:nvPr>
            <p:ph type="title"/>
          </p:nvPr>
        </p:nvSpPr>
        <p:spPr>
          <a:xfrm>
            <a:off x="258335" y="85601"/>
            <a:ext cx="11621599" cy="943285"/>
          </a:xfrm>
        </p:spPr>
        <p:txBody>
          <a:bodyPr>
            <a:noAutofit/>
          </a:bodyPr>
          <a:lstStyle/>
          <a:p>
            <a:pPr algn="ctr"/>
            <a:r>
              <a:rPr lang="en-US" sz="3000" spc="300">
                <a:solidFill>
                  <a:srgbClr val="FFFFFF"/>
                </a:solidFill>
              </a:rPr>
              <a:t> HYDROGEN MOBILITY IN ABERDEEN</a:t>
            </a:r>
          </a:p>
        </p:txBody>
      </p:sp>
      <p:sp>
        <p:nvSpPr>
          <p:cNvPr id="11" name="Title 1">
            <a:extLst>
              <a:ext uri="{FF2B5EF4-FFF2-40B4-BE49-F238E27FC236}">
                <a16:creationId xmlns:a16="http://schemas.microsoft.com/office/drawing/2014/main" id="{ECE06DB8-C8AD-47B6-97F2-2E00468C8F58}"/>
              </a:ext>
            </a:extLst>
          </p:cNvPr>
          <p:cNvSpPr txBox="1">
            <a:spLocks/>
          </p:cNvSpPr>
          <p:nvPr/>
        </p:nvSpPr>
        <p:spPr>
          <a:xfrm>
            <a:off x="1571968" y="5254994"/>
            <a:ext cx="5378120" cy="657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1800">
              <a:solidFill>
                <a:srgbClr val="6AB4AF"/>
              </a:solidFill>
              <a:latin typeface="+mn-lt"/>
            </a:endParaRPr>
          </a:p>
        </p:txBody>
      </p:sp>
      <p:sp>
        <p:nvSpPr>
          <p:cNvPr id="13" name="TextBox 12">
            <a:extLst>
              <a:ext uri="{FF2B5EF4-FFF2-40B4-BE49-F238E27FC236}">
                <a16:creationId xmlns:a16="http://schemas.microsoft.com/office/drawing/2014/main" id="{715F7AC8-FE17-4447-B081-610638F54ADE}"/>
              </a:ext>
            </a:extLst>
          </p:cNvPr>
          <p:cNvSpPr txBox="1"/>
          <p:nvPr/>
        </p:nvSpPr>
        <p:spPr>
          <a:xfrm>
            <a:off x="1810690" y="5357440"/>
            <a:ext cx="8516891" cy="1100109"/>
          </a:xfrm>
          <a:prstGeom prst="rect">
            <a:avLst/>
          </a:prstGeom>
          <a:noFill/>
        </p:spPr>
        <p:txBody>
          <a:bodyPr wrap="square">
            <a:spAutoFit/>
          </a:bodyPr>
          <a:lstStyle/>
          <a:p>
            <a:pPr lvl="0" algn="ctr">
              <a:lnSpc>
                <a:spcPct val="107000"/>
              </a:lnSpc>
              <a:spcAft>
                <a:spcPts val="0"/>
              </a:spcAft>
            </a:pPr>
            <a:r>
              <a:rPr lang="en-GB" sz="2200" u="none" strike="noStrike" baseline="0">
                <a:solidFill>
                  <a:srgbClr val="6AB4AF"/>
                </a:solidFill>
              </a:rPr>
              <a:t>Aberdeen has </a:t>
            </a:r>
            <a:r>
              <a:rPr lang="en-GB" sz="2200">
                <a:solidFill>
                  <a:srgbClr val="6AB4AF"/>
                </a:solidFill>
                <a:effectLst/>
              </a:rPr>
              <a:t>one of the largest and most varied fleets of hydrogen vehicles in Europe</a:t>
            </a:r>
            <a:r>
              <a:rPr lang="en-GB" sz="2200" u="none" strike="noStrike" baseline="0">
                <a:solidFill>
                  <a:srgbClr val="6AB4AF"/>
                </a:solidFill>
              </a:rPr>
              <a:t>.</a:t>
            </a:r>
          </a:p>
          <a:p>
            <a:pPr lvl="0" algn="ctr">
              <a:lnSpc>
                <a:spcPct val="107000"/>
              </a:lnSpc>
              <a:spcAft>
                <a:spcPts val="0"/>
              </a:spcAft>
            </a:pPr>
            <a:endParaRPr lang="en-GB" sz="1800" b="0" i="0" u="none" strike="noStrike" baseline="0">
              <a:solidFill>
                <a:srgbClr val="6AB4AF"/>
              </a:solidFill>
            </a:endParaRPr>
          </a:p>
        </p:txBody>
      </p:sp>
      <p:pic>
        <p:nvPicPr>
          <p:cNvPr id="9" name="Picture 8">
            <a:extLst>
              <a:ext uri="{FF2B5EF4-FFF2-40B4-BE49-F238E27FC236}">
                <a16:creationId xmlns:a16="http://schemas.microsoft.com/office/drawing/2014/main" id="{C5D1805D-88FB-4744-92EC-C9FBBF4A3A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0614" y="1370580"/>
            <a:ext cx="5750772" cy="3884414"/>
          </a:xfrm>
          <a:prstGeom prst="rect">
            <a:avLst/>
          </a:prstGeom>
          <a:effectLst>
            <a:softEdge rad="0"/>
          </a:effectLst>
        </p:spPr>
      </p:pic>
    </p:spTree>
    <p:extLst>
      <p:ext uri="{BB962C8B-B14F-4D97-AF65-F5344CB8AC3E}">
        <p14:creationId xmlns:p14="http://schemas.microsoft.com/office/powerpoint/2010/main" val="147125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E7BEF-BCBF-4268-A7E3-1339110936AF}"/>
              </a:ext>
            </a:extLst>
          </p:cNvPr>
          <p:cNvSpPr>
            <a:spLocks noGrp="1"/>
          </p:cNvSpPr>
          <p:nvPr>
            <p:ph type="title"/>
          </p:nvPr>
        </p:nvSpPr>
        <p:spPr>
          <a:xfrm>
            <a:off x="285200" y="20555"/>
            <a:ext cx="11621599" cy="943285"/>
          </a:xfrm>
        </p:spPr>
        <p:txBody>
          <a:bodyPr/>
          <a:lstStyle/>
          <a:p>
            <a:pPr algn="ctr"/>
            <a:r>
              <a:rPr lang="en-GB">
                <a:solidFill>
                  <a:srgbClr val="F2F2F2"/>
                </a:solidFill>
              </a:rPr>
              <a:t>FUEL CELL ELECTRIC VEHICLES</a:t>
            </a:r>
          </a:p>
        </p:txBody>
      </p:sp>
      <p:pic>
        <p:nvPicPr>
          <p:cNvPr id="5" name="Picture 5">
            <a:extLst>
              <a:ext uri="{FF2B5EF4-FFF2-40B4-BE49-F238E27FC236}">
                <a16:creationId xmlns:a16="http://schemas.microsoft.com/office/drawing/2014/main" id="{3B65CF02-573A-4085-B092-B7D94BF2C1FE}"/>
              </a:ext>
            </a:extLst>
          </p:cNvPr>
          <p:cNvPicPr>
            <a:picLocks noChangeAspect="1"/>
          </p:cNvPicPr>
          <p:nvPr/>
        </p:nvPicPr>
        <p:blipFill rotWithShape="1">
          <a:blip r:embed="rId3"/>
          <a:srcRect l="4536" r="-127" b="74"/>
          <a:stretch/>
        </p:blipFill>
        <p:spPr>
          <a:xfrm>
            <a:off x="3470804" y="3655171"/>
            <a:ext cx="3401511" cy="2167200"/>
          </a:xfrm>
          <a:prstGeom prst="rect">
            <a:avLst/>
          </a:prstGeom>
        </p:spPr>
      </p:pic>
      <p:pic>
        <p:nvPicPr>
          <p:cNvPr id="7" name="Picture 6">
            <a:extLst>
              <a:ext uri="{FF2B5EF4-FFF2-40B4-BE49-F238E27FC236}">
                <a16:creationId xmlns:a16="http://schemas.microsoft.com/office/drawing/2014/main" id="{ACE73FCB-4E31-4045-AD44-82DE8245F2AF}"/>
              </a:ext>
            </a:extLst>
          </p:cNvPr>
          <p:cNvPicPr>
            <a:picLocks noChangeAspect="1"/>
          </p:cNvPicPr>
          <p:nvPr/>
        </p:nvPicPr>
        <p:blipFill rotWithShape="1">
          <a:blip r:embed="rId4"/>
          <a:srcRect l="1513" b="2813"/>
          <a:stretch/>
        </p:blipFill>
        <p:spPr>
          <a:xfrm>
            <a:off x="136148" y="3655260"/>
            <a:ext cx="3294000" cy="2167023"/>
          </a:xfrm>
          <a:prstGeom prst="rect">
            <a:avLst/>
          </a:prstGeom>
          <a:ln>
            <a:noFill/>
          </a:ln>
          <a:effectLst>
            <a:softEdge rad="0"/>
          </a:effectLst>
        </p:spPr>
      </p:pic>
      <p:pic>
        <p:nvPicPr>
          <p:cNvPr id="8" name="Picture 7">
            <a:extLst>
              <a:ext uri="{FF2B5EF4-FFF2-40B4-BE49-F238E27FC236}">
                <a16:creationId xmlns:a16="http://schemas.microsoft.com/office/drawing/2014/main" id="{AB8048FB-9A82-4408-A06D-FBEE07070D62}"/>
              </a:ext>
            </a:extLst>
          </p:cNvPr>
          <p:cNvPicPr>
            <a:picLocks noChangeAspect="1"/>
          </p:cNvPicPr>
          <p:nvPr/>
        </p:nvPicPr>
        <p:blipFill rotWithShape="1">
          <a:blip r:embed="rId5"/>
          <a:srcRect b="2267"/>
          <a:stretch/>
        </p:blipFill>
        <p:spPr>
          <a:xfrm>
            <a:off x="3470804" y="1387486"/>
            <a:ext cx="3402000" cy="2238073"/>
          </a:xfrm>
          <a:prstGeom prst="rect">
            <a:avLst/>
          </a:prstGeom>
        </p:spPr>
      </p:pic>
      <p:pic>
        <p:nvPicPr>
          <p:cNvPr id="9" name="Picture 2">
            <a:extLst>
              <a:ext uri="{FF2B5EF4-FFF2-40B4-BE49-F238E27FC236}">
                <a16:creationId xmlns:a16="http://schemas.microsoft.com/office/drawing/2014/main" id="{BAAE5D8F-6069-4F8F-9CD2-EFD8D7218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48" y="1388579"/>
            <a:ext cx="3294803" cy="2241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79786CE-B802-4578-8B0A-70D9D5540B86}"/>
              </a:ext>
            </a:extLst>
          </p:cNvPr>
          <p:cNvPicPr>
            <a:picLocks noChangeAspect="1"/>
          </p:cNvPicPr>
          <p:nvPr/>
        </p:nvPicPr>
        <p:blipFill>
          <a:blip r:embed="rId7"/>
          <a:stretch>
            <a:fillRect/>
          </a:stretch>
        </p:blipFill>
        <p:spPr>
          <a:xfrm>
            <a:off x="7670101" y="5912374"/>
            <a:ext cx="1755113" cy="588497"/>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44E9F0FE-5963-4B8E-AE41-D461200FCB0B}"/>
              </a:ext>
            </a:extLst>
          </p:cNvPr>
          <p:cNvPicPr>
            <a:picLocks noChangeAspect="1"/>
          </p:cNvPicPr>
          <p:nvPr/>
        </p:nvPicPr>
        <p:blipFill rotWithShape="1">
          <a:blip r:embed="rId8"/>
          <a:srcRect t="6965" b="5553"/>
          <a:stretch/>
        </p:blipFill>
        <p:spPr>
          <a:xfrm>
            <a:off x="4796733" y="5828225"/>
            <a:ext cx="803253" cy="756000"/>
          </a:xfrm>
          <a:prstGeom prst="rect">
            <a:avLst/>
          </a:prstGeom>
        </p:spPr>
      </p:pic>
      <p:pic>
        <p:nvPicPr>
          <p:cNvPr id="12" name="Picture 11" descr="Logo, company name&#10;&#10;Description automatically generated">
            <a:extLst>
              <a:ext uri="{FF2B5EF4-FFF2-40B4-BE49-F238E27FC236}">
                <a16:creationId xmlns:a16="http://schemas.microsoft.com/office/drawing/2014/main" id="{A0F9C1CF-9FFA-4F93-91FC-43CE440AAD36}"/>
              </a:ext>
            </a:extLst>
          </p:cNvPr>
          <p:cNvPicPr>
            <a:picLocks noChangeAspect="1"/>
          </p:cNvPicPr>
          <p:nvPr/>
        </p:nvPicPr>
        <p:blipFill rotWithShape="1">
          <a:blip r:embed="rId9">
            <a:extLst>
              <a:ext uri="{28A0092B-C50C-407E-A947-70E740481C1C}">
                <a14:useLocalDpi xmlns:a14="http://schemas.microsoft.com/office/drawing/2010/main" val="0"/>
              </a:ext>
            </a:extLst>
          </a:blip>
          <a:srcRect l="6568" t="6276" b="9905"/>
          <a:stretch/>
        </p:blipFill>
        <p:spPr>
          <a:xfrm>
            <a:off x="1466044" y="5866512"/>
            <a:ext cx="1580555" cy="707235"/>
          </a:xfrm>
          <a:prstGeom prst="rect">
            <a:avLst/>
          </a:prstGeom>
        </p:spPr>
      </p:pic>
      <p:pic>
        <p:nvPicPr>
          <p:cNvPr id="13" name="Picture 12">
            <a:extLst>
              <a:ext uri="{FF2B5EF4-FFF2-40B4-BE49-F238E27FC236}">
                <a16:creationId xmlns:a16="http://schemas.microsoft.com/office/drawing/2014/main" id="{EC3E6EC5-1595-4520-8E12-1212C9718DEC}"/>
              </a:ext>
            </a:extLst>
          </p:cNvPr>
          <p:cNvPicPr>
            <a:picLocks noChangeAspect="1"/>
          </p:cNvPicPr>
          <p:nvPr/>
        </p:nvPicPr>
        <p:blipFill>
          <a:blip r:embed="rId10"/>
          <a:stretch>
            <a:fillRect/>
          </a:stretch>
        </p:blipFill>
        <p:spPr>
          <a:xfrm>
            <a:off x="9892748" y="1352567"/>
            <a:ext cx="1777889" cy="943284"/>
          </a:xfrm>
          <a:prstGeom prst="rect">
            <a:avLst/>
          </a:prstGeom>
        </p:spPr>
      </p:pic>
      <p:pic>
        <p:nvPicPr>
          <p:cNvPr id="14" name="Picture 13" descr="A picture containing clock, phone&#10;&#10;Description automatically generated">
            <a:extLst>
              <a:ext uri="{FF2B5EF4-FFF2-40B4-BE49-F238E27FC236}">
                <a16:creationId xmlns:a16="http://schemas.microsoft.com/office/drawing/2014/main" id="{013E5F14-D626-405D-ACE7-C518DF8F23DD}"/>
              </a:ext>
            </a:extLst>
          </p:cNvPr>
          <p:cNvPicPr>
            <a:picLocks noChangeAspect="1"/>
          </p:cNvPicPr>
          <p:nvPr/>
        </p:nvPicPr>
        <p:blipFill>
          <a:blip r:embed="rId11"/>
          <a:stretch>
            <a:fillRect/>
          </a:stretch>
        </p:blipFill>
        <p:spPr>
          <a:xfrm>
            <a:off x="3356504" y="5735787"/>
            <a:ext cx="979265" cy="979265"/>
          </a:xfrm>
          <a:prstGeom prst="rect">
            <a:avLst/>
          </a:prstGeom>
        </p:spPr>
      </p:pic>
      <p:pic>
        <p:nvPicPr>
          <p:cNvPr id="15" name="Picture 14">
            <a:extLst>
              <a:ext uri="{FF2B5EF4-FFF2-40B4-BE49-F238E27FC236}">
                <a16:creationId xmlns:a16="http://schemas.microsoft.com/office/drawing/2014/main" id="{1E735EBB-9F9E-41F4-9ECF-C57DF145129F}"/>
              </a:ext>
            </a:extLst>
          </p:cNvPr>
          <p:cNvPicPr>
            <a:picLocks noChangeAspect="1"/>
          </p:cNvPicPr>
          <p:nvPr/>
        </p:nvPicPr>
        <p:blipFill>
          <a:blip r:embed="rId12"/>
          <a:stretch>
            <a:fillRect/>
          </a:stretch>
        </p:blipFill>
        <p:spPr>
          <a:xfrm>
            <a:off x="6234581" y="5853562"/>
            <a:ext cx="523434" cy="720185"/>
          </a:xfrm>
          <a:prstGeom prst="rect">
            <a:avLst/>
          </a:prstGeom>
        </p:spPr>
      </p:pic>
      <p:pic>
        <p:nvPicPr>
          <p:cNvPr id="16" name="Picture 15">
            <a:extLst>
              <a:ext uri="{FF2B5EF4-FFF2-40B4-BE49-F238E27FC236}">
                <a16:creationId xmlns:a16="http://schemas.microsoft.com/office/drawing/2014/main" id="{720E2E00-58F4-45B6-89A7-DCF776AA98B0}"/>
              </a:ext>
            </a:extLst>
          </p:cNvPr>
          <p:cNvPicPr>
            <a:picLocks noChangeAspect="1"/>
          </p:cNvPicPr>
          <p:nvPr/>
        </p:nvPicPr>
        <p:blipFill rotWithShape="1">
          <a:blip r:embed="rId13"/>
          <a:srcRect l="-2741"/>
          <a:stretch/>
        </p:blipFill>
        <p:spPr>
          <a:xfrm>
            <a:off x="31373" y="5822283"/>
            <a:ext cx="843375" cy="678588"/>
          </a:xfrm>
          <a:prstGeom prst="rect">
            <a:avLst/>
          </a:prstGeom>
        </p:spPr>
      </p:pic>
      <p:pic>
        <p:nvPicPr>
          <p:cNvPr id="17" name="Picture 16">
            <a:extLst>
              <a:ext uri="{FF2B5EF4-FFF2-40B4-BE49-F238E27FC236}">
                <a16:creationId xmlns:a16="http://schemas.microsoft.com/office/drawing/2014/main" id="{D0EE0448-9DDD-497D-8262-CE75B4E0A7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424" y="3046197"/>
            <a:ext cx="843375" cy="555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5A500CAF-5D7F-459D-B61F-58247170F1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6148" y="1387196"/>
            <a:ext cx="1134818" cy="3873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AV chooses hydrogen to fuel e-Cargo bike partnership">
            <a:extLst>
              <a:ext uri="{FF2B5EF4-FFF2-40B4-BE49-F238E27FC236}">
                <a16:creationId xmlns:a16="http://schemas.microsoft.com/office/drawing/2014/main" id="{26BAB547-0186-43DC-8C6B-D0D4EFA9A9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897" r="9988" b="8356"/>
          <a:stretch/>
        </p:blipFill>
        <p:spPr bwMode="auto">
          <a:xfrm>
            <a:off x="6918590" y="3655171"/>
            <a:ext cx="2974159" cy="21672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B21535F-6FEF-4D49-BA24-3BA71B865AEB}"/>
              </a:ext>
            </a:extLst>
          </p:cNvPr>
          <p:cNvSpPr txBox="1"/>
          <p:nvPr/>
        </p:nvSpPr>
        <p:spPr>
          <a:xfrm>
            <a:off x="9892748" y="3153105"/>
            <a:ext cx="2299252" cy="1200329"/>
          </a:xfrm>
          <a:prstGeom prst="rect">
            <a:avLst/>
          </a:prstGeom>
          <a:noFill/>
        </p:spPr>
        <p:txBody>
          <a:bodyPr wrap="square" rtlCol="0">
            <a:spAutoFit/>
          </a:bodyPr>
          <a:lstStyle/>
          <a:p>
            <a:pPr algn="ctr"/>
            <a:r>
              <a:rPr lang="en-GB" sz="2400">
                <a:solidFill>
                  <a:schemeClr val="bg1"/>
                </a:solidFill>
              </a:rPr>
              <a:t>Fuel Cell Vehicles (FCEV)</a:t>
            </a:r>
          </a:p>
        </p:txBody>
      </p:sp>
      <p:pic>
        <p:nvPicPr>
          <p:cNvPr id="19" name="Picture 18">
            <a:extLst>
              <a:ext uri="{FF2B5EF4-FFF2-40B4-BE49-F238E27FC236}">
                <a16:creationId xmlns:a16="http://schemas.microsoft.com/office/drawing/2014/main" id="{BA60AB7E-160D-4CD5-92B8-05D9809C89D2}"/>
              </a:ext>
            </a:extLst>
          </p:cNvPr>
          <p:cNvPicPr>
            <a:picLocks noChangeAspect="1"/>
          </p:cNvPicPr>
          <p:nvPr/>
        </p:nvPicPr>
        <p:blipFill>
          <a:blip r:embed="rId17"/>
          <a:srcRect/>
          <a:stretch/>
        </p:blipFill>
        <p:spPr>
          <a:xfrm>
            <a:off x="10714384" y="5376947"/>
            <a:ext cx="1071630" cy="972000"/>
          </a:xfrm>
          <a:prstGeom prst="rect">
            <a:avLst/>
          </a:prstGeom>
        </p:spPr>
      </p:pic>
      <p:pic>
        <p:nvPicPr>
          <p:cNvPr id="20" name="Picture 19">
            <a:extLst>
              <a:ext uri="{FF2B5EF4-FFF2-40B4-BE49-F238E27FC236}">
                <a16:creationId xmlns:a16="http://schemas.microsoft.com/office/drawing/2014/main" id="{49F8E210-2A53-0621-9550-09FD2ED4D0BF}"/>
              </a:ext>
            </a:extLst>
          </p:cNvPr>
          <p:cNvPicPr>
            <a:picLocks noChangeAspect="1"/>
          </p:cNvPicPr>
          <p:nvPr/>
        </p:nvPicPr>
        <p:blipFill rotWithShape="1">
          <a:blip r:embed="rId18"/>
          <a:srcRect l="4859" r="3080"/>
          <a:stretch/>
        </p:blipFill>
        <p:spPr>
          <a:xfrm>
            <a:off x="6912657" y="1383696"/>
            <a:ext cx="2974159" cy="2241863"/>
          </a:xfrm>
          <a:prstGeom prst="rect">
            <a:avLst/>
          </a:prstGeom>
        </p:spPr>
      </p:pic>
      <p:sp>
        <p:nvSpPr>
          <p:cNvPr id="24" name="TextBox 23">
            <a:extLst>
              <a:ext uri="{FF2B5EF4-FFF2-40B4-BE49-F238E27FC236}">
                <a16:creationId xmlns:a16="http://schemas.microsoft.com/office/drawing/2014/main" id="{6F117C95-0CA9-9A39-203A-F668E7210596}"/>
              </a:ext>
            </a:extLst>
          </p:cNvPr>
          <p:cNvSpPr txBox="1"/>
          <p:nvPr/>
        </p:nvSpPr>
        <p:spPr>
          <a:xfrm>
            <a:off x="3470802" y="3656688"/>
            <a:ext cx="34015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solidFill>
                  <a:schemeClr val="tx1">
                    <a:lumMod val="90000"/>
                    <a:lumOff val="10000"/>
                  </a:schemeClr>
                </a:solidFill>
              </a:rPr>
              <a:t>Estimated to save 1 kg of CO2 per km driven</a:t>
            </a:r>
          </a:p>
        </p:txBody>
      </p:sp>
    </p:spTree>
    <p:extLst>
      <p:ext uri="{BB962C8B-B14F-4D97-AF65-F5344CB8AC3E}">
        <p14:creationId xmlns:p14="http://schemas.microsoft.com/office/powerpoint/2010/main" val="180494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935205-7ABE-46C9-AEB1-1B56DB81F517}"/>
              </a:ext>
            </a:extLst>
          </p:cNvPr>
          <p:cNvSpPr txBox="1">
            <a:spLocks noGrp="1"/>
          </p:cNvSpPr>
          <p:nvPr>
            <p:ph type="title"/>
          </p:nvPr>
        </p:nvSpPr>
        <p:spPr>
          <a:xfrm>
            <a:off x="258337" y="268481"/>
            <a:ext cx="11621599" cy="507831"/>
          </a:xfrm>
          <a:prstGeom prst="rect">
            <a:avLst/>
          </a:prstGeom>
          <a:noFill/>
        </p:spPr>
        <p:txBody>
          <a:bodyPr wrap="square" rtlCol="0" anchor="t">
            <a:spAutoFit/>
          </a:bodyPr>
          <a:lstStyle/>
          <a:p>
            <a:pPr algn="ctr"/>
            <a:r>
              <a:rPr lang="en-US" sz="3000" spc="300">
                <a:solidFill>
                  <a:srgbClr val="FFFFFF"/>
                </a:solidFill>
              </a:rPr>
              <a:t>FUEL CELL RANGE EXTENDED ELECTRIC VEHICLES</a:t>
            </a:r>
          </a:p>
        </p:txBody>
      </p:sp>
      <p:sp>
        <p:nvSpPr>
          <p:cNvPr id="8" name="Subtitle 2">
            <a:extLst>
              <a:ext uri="{FF2B5EF4-FFF2-40B4-BE49-F238E27FC236}">
                <a16:creationId xmlns:a16="http://schemas.microsoft.com/office/drawing/2014/main" id="{B37108BA-D9F1-45D7-9378-86D3B60FF005}"/>
              </a:ext>
            </a:extLst>
          </p:cNvPr>
          <p:cNvSpPr txBox="1">
            <a:spLocks/>
          </p:cNvSpPr>
          <p:nvPr/>
        </p:nvSpPr>
        <p:spPr>
          <a:xfrm>
            <a:off x="1739990" y="1163276"/>
            <a:ext cx="8619898" cy="33391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000">
              <a:solidFill>
                <a:srgbClr val="36434D"/>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B945ECA4-D574-412D-81F8-67E881658088}"/>
              </a:ext>
            </a:extLst>
          </p:cNvPr>
          <p:cNvSpPr txBox="1">
            <a:spLocks/>
          </p:cNvSpPr>
          <p:nvPr/>
        </p:nvSpPr>
        <p:spPr>
          <a:xfrm>
            <a:off x="795570" y="5694724"/>
            <a:ext cx="10547131" cy="70483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solidFill>
                  <a:srgbClr val="6AB4AF"/>
                </a:solidFill>
                <a:latin typeface="+mj-lt"/>
                <a:cs typeface="Arial"/>
              </a:rPr>
              <a:t>EVs can incorporate hydrogen to extend their range. </a:t>
            </a:r>
          </a:p>
          <a:p>
            <a:r>
              <a:rPr lang="en-GB" sz="2200">
                <a:solidFill>
                  <a:srgbClr val="6AB4AF"/>
                </a:solidFill>
                <a:latin typeface="+mj-lt"/>
                <a:cs typeface="Arial"/>
              </a:rPr>
              <a:t>Zero tail pipe carbon emissions.</a:t>
            </a:r>
            <a:endParaRPr lang="en-US" sz="2200">
              <a:solidFill>
                <a:srgbClr val="6AB4AF"/>
              </a:solidFill>
              <a:latin typeface="+mj-lt"/>
              <a:cs typeface="Arial" panose="020B0604020202020204" pitchFamily="34" charset="0"/>
            </a:endParaRPr>
          </a:p>
          <a:p>
            <a:pPr marL="342900" indent="-342900" algn="l">
              <a:buFont typeface="Arial" panose="020B0604020202020204" pitchFamily="34" charset="0"/>
              <a:buChar char="•"/>
            </a:pPr>
            <a:endParaRPr lang="en-US" sz="2200">
              <a:solidFill>
                <a:srgbClr val="6AB4AF"/>
              </a:solidFill>
              <a:latin typeface="+mj-lt"/>
              <a:cs typeface="Arial" panose="020B0604020202020204" pitchFamily="34" charset="0"/>
            </a:endParaRPr>
          </a:p>
          <a:p>
            <a:pPr marL="342900" indent="-342900" algn="l">
              <a:buFont typeface="Arial" panose="020B0604020202020204" pitchFamily="34" charset="0"/>
              <a:buChar char="•"/>
            </a:pPr>
            <a:endParaRPr lang="en-US" sz="2200">
              <a:solidFill>
                <a:srgbClr val="6AB4AF"/>
              </a:solidFill>
              <a:latin typeface="+mj-lt"/>
              <a:cs typeface="Arial" panose="020B0604020202020204" pitchFamily="34" charset="0"/>
            </a:endParaRPr>
          </a:p>
        </p:txBody>
      </p:sp>
      <p:pic>
        <p:nvPicPr>
          <p:cNvPr id="9" name="Picture 8">
            <a:extLst>
              <a:ext uri="{FF2B5EF4-FFF2-40B4-BE49-F238E27FC236}">
                <a16:creationId xmlns:a16="http://schemas.microsoft.com/office/drawing/2014/main" id="{096A795C-53E9-404B-ACAB-F5685630E3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33674" y="1399045"/>
            <a:ext cx="5342423" cy="3888000"/>
          </a:xfrm>
          <a:prstGeom prst="rect">
            <a:avLst/>
          </a:prstGeom>
          <a:effectLst>
            <a:softEdge rad="0"/>
          </a:effectLst>
        </p:spPr>
      </p:pic>
      <p:pic>
        <p:nvPicPr>
          <p:cNvPr id="5122" name="Picture 2">
            <a:extLst>
              <a:ext uri="{FF2B5EF4-FFF2-40B4-BE49-F238E27FC236}">
                <a16:creationId xmlns:a16="http://schemas.microsoft.com/office/drawing/2014/main" id="{8881D9B9-0FB3-4F33-81B2-613882D552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327" y="1399045"/>
            <a:ext cx="5184000" cy="388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86823"/>
      </p:ext>
    </p:extLst>
  </p:cSld>
  <p:clrMapOvr>
    <a:masterClrMapping/>
  </p:clrMapOvr>
</p:sld>
</file>

<file path=ppt/theme/theme1.xml><?xml version="1.0" encoding="utf-8"?>
<a:theme xmlns:a="http://schemas.openxmlformats.org/drawingml/2006/main" name="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Custom 52">
      <a:dk1>
        <a:srgbClr val="202A44"/>
      </a:dk1>
      <a:lt1>
        <a:srgbClr val="78BE20"/>
      </a:lt1>
      <a:dk2>
        <a:srgbClr val="C8C8C8"/>
      </a:dk2>
      <a:lt2>
        <a:srgbClr val="515452"/>
      </a:lt2>
      <a:accent1>
        <a:srgbClr val="0071CE"/>
      </a:accent1>
      <a:accent2>
        <a:srgbClr val="00A399"/>
      </a:accent2>
      <a:accent3>
        <a:srgbClr val="C8102E"/>
      </a:accent3>
      <a:accent4>
        <a:srgbClr val="FFA300"/>
      </a:accent4>
      <a:accent5>
        <a:srgbClr val="AE2473"/>
      </a:accent5>
      <a:accent6>
        <a:srgbClr val="000000"/>
      </a:accent6>
      <a:hlink>
        <a:srgbClr val="FFFFFF"/>
      </a:hlink>
      <a:folHlink>
        <a:srgbClr val="41B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1CE7650C1E174D9B7E125602546A5B" ma:contentTypeVersion="27" ma:contentTypeDescription="Create a new document." ma:contentTypeScope="" ma:versionID="679122aa16eeaa413cc4d76dd5d3abdb">
  <xsd:schema xmlns:xsd="http://www.w3.org/2001/XMLSchema" xmlns:xs="http://www.w3.org/2001/XMLSchema" xmlns:p="http://schemas.microsoft.com/office/2006/metadata/properties" xmlns:ns2="c10106b5-403f-4978-909d-70cd639d56b9" xmlns:ns3="4fde2784-a735-4e0c-bb11-b6ece3f58d22" targetNamespace="http://schemas.microsoft.com/office/2006/metadata/properties" ma:root="true" ma:fieldsID="6bf4b5e51f2c9f74c8f17aa00169c948" ns2:_="" ns3:_="">
    <xsd:import namespace="c10106b5-403f-4978-909d-70cd639d56b9"/>
    <xsd:import namespace="4fde2784-a735-4e0c-bb11-b6ece3f58d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Company" minOccurs="0"/>
                <xsd:element ref="ns2:Document_x0020_Type" minOccurs="0"/>
                <xsd:element ref="ns2:Financial_x0020_Year"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onth" minOccurs="0"/>
                <xsd:element ref="ns2:WorkPackage" minOccurs="0"/>
                <xsd:element ref="ns2:SubWorkPackage"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106b5-403f-4978-909d-70cd639d5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Company" ma:index="14" nillable="true" ma:displayName="Company / Project" ma:format="Dropdown" ma:internalName="Company">
      <xsd:simpleType>
        <xsd:restriction base="dms:Choice">
          <xsd:enumeration value="Aberdeen University"/>
          <xsd:enumeration value="ACC"/>
          <xsd:enumeration value="Arcola"/>
          <xsd:enumeration value="BOC"/>
          <xsd:enumeration value="Cfine"/>
          <xsd:enumeration value="Co-Wheels"/>
          <xsd:enumeration value="Daimler"/>
          <xsd:enumeration value="Days"/>
          <xsd:enumeration value="Evening Express"/>
          <xsd:enumeration value="First Aberdeen"/>
          <xsd:enumeration value="Geesinknorba"/>
          <xsd:enumeration value="Hydrogenics"/>
          <xsd:enumeration value="Hyer"/>
          <xsd:enumeration value="Hyundai"/>
          <xsd:enumeration value="ITN"/>
          <xsd:enumeration value="LeasePlan"/>
          <xsd:enumeration value="Lex Autolease"/>
          <xsd:enumeration value="NESCOL"/>
          <xsd:enumeration value="NHS"/>
          <xsd:enumeration value="Nissan"/>
          <xsd:enumeration value="Norco"/>
          <xsd:enumeration value="Press&amp;Journal"/>
          <xsd:enumeration value="Scot Industrial Air"/>
          <xsd:enumeration value="Scotland Excel"/>
          <xsd:enumeration value="Scottish Water"/>
          <xsd:enumeration value="SEPA"/>
          <xsd:enumeration value="Sport Aberdeen"/>
          <xsd:enumeration value="Symbio"/>
          <xsd:enumeration value="Transport Scotland"/>
          <xsd:enumeration value="Toyota"/>
          <xsd:enumeration value="Ulemco"/>
          <xsd:enumeration value="Wright"/>
          <xsd:enumeration value="Arnold Clark"/>
          <xsd:enumeration value="Cenex"/>
          <xsd:enumeration value="Groningen"/>
          <xsd:enumeration value="AGR"/>
          <xsd:enumeration value="WBD"/>
          <xsd:enumeration value="HAN"/>
          <xsd:enumeration value="ARP-GAN"/>
          <xsd:enumeration value="SUEZ"/>
          <xsd:enumeration value="CCTVI"/>
          <xsd:enumeration value="Revive"/>
          <xsd:enumeration value="Life n Grab Hy"/>
          <xsd:enumeration value="ARVAL"/>
          <xsd:enumeration value="Energy Savings Trust"/>
          <xsd:enumeration value="Smarter Choices Smarter Places"/>
          <xsd:enumeration value="Air Quality Fund"/>
          <xsd:enumeration value="Interreg"/>
          <xsd:enumeration value="Compass Print"/>
          <xsd:enumeration value="Aspect"/>
          <xsd:enumeration value="Service Graphics"/>
          <xsd:enumeration value="Zurich"/>
          <xsd:enumeration value="Department for International Trade"/>
          <xsd:enumeration value="DHL"/>
          <xsd:enumeration value="EDF"/>
          <xsd:enumeration value="Aberdeenshire Council"/>
          <xsd:enumeration value="FARS"/>
          <xsd:enumeration value="NESCcol"/>
          <xsd:enumeration value="City Wardens"/>
          <xsd:enumeration value="Air Products"/>
          <xsd:enumeration value="TV Licensing"/>
          <xsd:enumeration value="ETF"/>
          <xsd:enumeration value="H2 Twin Cities"/>
          <xsd:enumeration value="JIVE"/>
          <xsd:enumeration value="ACHES"/>
          <xsd:enumeration value="Smart HyAware"/>
          <xsd:enumeration value="FCCP"/>
          <xsd:enumeration value="HECTOR"/>
          <xsd:enumeration value="HyTrEc2"/>
          <xsd:enumeration value="GGA"/>
          <xsd:enumeration value="Post Office"/>
          <xsd:enumeration value="Invest Aberdeen"/>
          <xsd:enumeration value="HDR"/>
          <xsd:enumeration value="Fichtner Engineering"/>
        </xsd:restriction>
      </xsd:simpleType>
    </xsd:element>
    <xsd:element name="Document_x0020_Type" ma:index="15" nillable="true" ma:displayName="Document Type" ma:format="Dropdown" ma:internalName="Document_x0020_Type">
      <xsd:simpleType>
        <xsd:restriction base="dms:Choice">
          <xsd:enumeration value="Accrual Statement"/>
          <xsd:enumeration value="Accrual Letter"/>
          <xsd:enumeration value="Agenda"/>
          <xsd:enumeration value="Business Case"/>
          <xsd:enumeration value="Business Case Letter"/>
          <xsd:enumeration value="Committee Report"/>
          <xsd:enumeration value="Comms"/>
          <xsd:enumeration value="Contract Agreement"/>
          <xsd:enumeration value="Costs"/>
          <xsd:enumeration value="Design"/>
          <xsd:enumeration value="Drawing"/>
          <xsd:enumeration value="Email"/>
          <xsd:enumeration value="Financial Statement"/>
          <xsd:enumeration value="Financial Report"/>
          <xsd:enumeration value="Foreign Payment Voucher"/>
          <xsd:enumeration value="Form"/>
          <xsd:enumeration value="Guide"/>
          <xsd:enumeration value="Grant Information"/>
          <xsd:enumeration value="Hire Agreement"/>
          <xsd:enumeration value="Image"/>
          <xsd:enumeration value="Information"/>
          <xsd:enumeration value="Inv to Mini Comp"/>
          <xsd:enumeration value="Invoice"/>
          <xsd:enumeration value="Lease"/>
          <xsd:enumeration value="Ledger"/>
          <xsd:enumeration value="Letter"/>
          <xsd:enumeration value="Link"/>
          <xsd:enumeration value="Logo"/>
          <xsd:enumeration value="Logo-Proof"/>
          <xsd:enumeration value="Manual"/>
          <xsd:enumeration value="Media"/>
          <xsd:enumeration value="Minutes"/>
          <xsd:enumeration value="Operator Agreement"/>
          <xsd:enumeration value="Order Confirmation"/>
          <xsd:enumeration value="Order Form"/>
          <xsd:enumeration value="Presentation"/>
          <xsd:enumeration value="Press Release"/>
          <xsd:enumeration value="Proforma Invoice"/>
          <xsd:enumeration value="Project Plan"/>
          <xsd:enumeration value="Project Stats"/>
          <xsd:enumeration value="Purchase Order"/>
          <xsd:enumeration value="Quote"/>
          <xsd:enumeration value="Report"/>
          <xsd:enumeration value="Schedule"/>
          <xsd:enumeration value="Spec"/>
          <xsd:enumeration value="Service Agreement"/>
          <xsd:enumeration value="Template"/>
          <xsd:enumeration value="Tracker"/>
          <xsd:enumeration value="Video"/>
          <xsd:enumeration value="Brief"/>
          <xsd:enumeration value="Newsletter"/>
          <xsd:enumeration value="Evaluation Matrix"/>
          <xsd:enumeration value="Job Spec"/>
          <xsd:enumeration value="Marketing Specification"/>
          <xsd:enumeration value="ITT"/>
          <xsd:enumeration value="ITQ"/>
          <xsd:enumeration value="Actions List"/>
          <xsd:enumeration value="Evidence"/>
          <xsd:enumeration value="Vehicle List"/>
          <xsd:enumeration value="Grant offer letter"/>
          <xsd:enumeration value="4.3.2"/>
          <xsd:enumeration value="3.10 Memo"/>
          <xsd:enumeration value="FST99-New Supplier"/>
          <xsd:enumeration value="Programme"/>
          <xsd:enumeration value="Partner Agreement"/>
          <xsd:enumeration value="PO Receipt"/>
          <xsd:enumeration value="Dashboard"/>
          <xsd:enumeration value="Contract Award Letter"/>
          <xsd:enumeration value="Contract"/>
          <xsd:enumeration value="Survey"/>
          <xsd:enumeration value="Account Job and Cost Codes List"/>
          <xsd:enumeration value="Video Script"/>
          <xsd:enumeration value="On Site Check"/>
          <xsd:enumeration value="Credit Note"/>
          <xsd:enumeration value="Sales Income"/>
          <xsd:enumeration value="Tokheim Data"/>
          <xsd:enumeration value="Internal Transfers"/>
          <xsd:enumeration value="External Transfers"/>
          <xsd:enumeration value="Evaluation Report"/>
          <xsd:enumeration value="ITQ submission"/>
          <xsd:enumeration value="ITT submission"/>
          <xsd:enumeration value="Terms and Conditions"/>
          <xsd:enumeration value="Lease/Purchase Costings"/>
          <xsd:enumeration value="Costings"/>
          <xsd:enumeration value="ACC Account Details"/>
          <xsd:enumeration value="Leaflet"/>
          <xsd:enumeration value="Poster"/>
          <xsd:enumeration value="Policy Schedule"/>
          <xsd:enumeration value="Data"/>
          <xsd:enumeration value="Monthly Fuel Sales"/>
          <xsd:enumeration value="Transaction List"/>
          <xsd:enumeration value="Authorised Signatory Form"/>
          <xsd:enumeration value="Maintenance Log Book"/>
          <xsd:enumeration value="PSR"/>
          <xsd:enumeration value="Payment Voucher"/>
          <xsd:enumeration value="Claim Form"/>
          <xsd:enumeration value="Application Form"/>
          <xsd:enumeration value="Policy"/>
          <xsd:enumeration value="Project Update"/>
          <xsd:enumeration value="Direct Debit Statement"/>
          <xsd:enumeration value="FOI contribution"/>
          <xsd:enumeration value="Notes &amp; Actions"/>
          <xsd:enumeration value="Presentations and Briefings"/>
          <xsd:enumeration value="Call for evidence"/>
          <xsd:enumeration value="Press Request Response"/>
          <xsd:enumeration value="Background Info"/>
          <xsd:enumeration value="Presentation Text"/>
          <xsd:enumeration value="Panel Questions"/>
          <xsd:enumeration value="Monthly Report"/>
          <xsd:enumeration value="Quarterly Report"/>
          <xsd:enumeration value="Annual Report"/>
          <xsd:enumeration value="Timecard"/>
          <xsd:enumeration value="Choice 113"/>
        </xsd:restriction>
      </xsd:simpleType>
    </xsd:element>
    <xsd:element name="Financial_x0020_Year" ma:index="16" nillable="true" ma:displayName="Financial Year" ma:format="Dropdown" ma:internalName="Financial_x0020_Year">
      <xsd:simpleType>
        <xsd:restriction base="dms:Choice">
          <xsd:enumeration value="2016/17"/>
          <xsd:enumeration value="2017/18"/>
          <xsd:enumeration value="2018/19"/>
          <xsd:enumeration value="2019/20"/>
          <xsd:enumeration value="2020/21"/>
          <xsd:enumeration value="2021/22"/>
          <xsd:enumeration value="2022/23"/>
          <xsd:enumeration value="2023/24"/>
          <xsd:enumeration value="2024/25"/>
          <xsd:enumeration value="N/A"/>
          <xsd:enumeration value="2022"/>
          <xsd:enumeration value="2023"/>
          <xsd:enumeration value="2024"/>
          <xsd:enumeration value="Choice 14"/>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onth" ma:index="23" nillable="true" ma:displayName="Month" ma:format="Dropdown" ma:internalName="Month">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enumeration value="N/A"/>
          <xsd:enumeration value="Choice 14"/>
        </xsd:restriction>
      </xsd:simpleType>
    </xsd:element>
    <xsd:element name="WorkPackage" ma:index="24" nillable="true" ma:displayName="Work Package" ma:format="Dropdown" ma:internalName="WorkPackage">
      <xsd:simpleType>
        <xsd:restriction base="dms:Choice">
          <xsd:enumeration value="Archive"/>
          <xsd:enumeration value="Claim"/>
          <xsd:enumeration value="Comms"/>
          <xsd:enumeration value="Committee"/>
          <xsd:enumeration value="Delivery &amp; Monitoring"/>
          <xsd:enumeration value="Energy Usage"/>
          <xsd:enumeration value="Finance"/>
          <xsd:enumeration value="Finance Income"/>
          <xsd:enumeration value="Governance"/>
          <xsd:enumeration value="Grant Funding"/>
          <xsd:enumeration value="H2 Board"/>
          <xsd:enumeration value="H2 Toolkit"/>
          <xsd:enumeration value="Legal"/>
          <xsd:enumeration value="Operator Agreement Extension"/>
          <xsd:enumeration value="PM"/>
          <xsd:enumeration value="Press Release"/>
          <xsd:enumeration value="Procurement"/>
          <xsd:enumeration value="Reporting"/>
          <xsd:enumeration value="Site Acceptance"/>
          <xsd:enumeration value="Telematics"/>
          <xsd:enumeration value="Working Documents"/>
          <xsd:enumeration value="T3-Implementation"/>
          <xsd:enumeration value="LT-Long Term Effects"/>
          <xsd:enumeration value="I-Investment"/>
          <xsd:enumeration value="C-Communication"/>
          <xsd:enumeration value="M-Project Management"/>
          <xsd:enumeration value="WP1"/>
          <xsd:enumeration value="WP2"/>
          <xsd:enumeration value="WP3"/>
          <xsd:enumeration value="WP4"/>
          <xsd:enumeration value="WP5"/>
          <xsd:enumeration value="WP2-Comms"/>
          <xsd:enumeration value="Planning"/>
          <xsd:enumeration value="WP-Long Term"/>
          <xsd:enumeration value="WP PM"/>
          <xsd:enumeration value="WP T1 Pre-Op"/>
          <xsd:enumeration value="WP T2 Op"/>
          <xsd:enumeration value="WP T3 Analysis"/>
          <xsd:enumeration value="WP I1 ACC"/>
          <xsd:enumeration value="WP I2 Groningen"/>
          <xsd:enumeration value="WP I3 Arnhem"/>
          <xsd:enumeration value="WP I4 Duisburg"/>
          <xsd:enumeration value="WP I5 Herten"/>
          <xsd:enumeration value="WP I6 Brussels"/>
          <xsd:enumeration value="WP I7 Touraine"/>
          <xsd:enumeration value="WP C Communications"/>
          <xsd:enumeration value="Projects Team"/>
          <xsd:enumeration value="Kittybrewster MRT"/>
          <xsd:enumeration value="Projects Team"/>
        </xsd:restriction>
      </xsd:simpleType>
    </xsd:element>
    <xsd:element name="SubWorkPackage" ma:index="25" nillable="true" ma:displayName="Sub Work Package" ma:format="Dropdown" ma:internalName="SubWorkPackage">
      <xsd:simpleType>
        <xsd:union memberTypes="dms:Text">
          <xsd:simpleType>
            <xsd:restriction base="dms:Choice">
              <xsd:enumeration value="Application"/>
              <xsd:enumeration value="Approvals"/>
              <xsd:enumeration value="Build"/>
              <xsd:enumeration value="Business Case"/>
              <xsd:enumeration value="Claim"/>
              <xsd:enumeration value="Committee"/>
              <xsd:enumeration value="Contracts"/>
              <xsd:enumeration value="Comms"/>
              <xsd:enumeration value="Customers/Debtors"/>
              <xsd:enumeration value="Energy"/>
              <xsd:enumeration value="External"/>
              <xsd:enumeration value="Expenditure"/>
              <xsd:enumeration value="Finance"/>
              <xsd:enumeration value="General"/>
              <xsd:enumeration value="GDPR"/>
              <xsd:enumeration value="Hire Agreements"/>
              <xsd:enumeration value="HGV"/>
              <xsd:enumeration value="Income"/>
              <xsd:enumeration value="Income Invoices"/>
              <xsd:enumeration value="Income Invoicing"/>
              <xsd:enumeration value="Internal"/>
              <xsd:enumeration value="Maintenance"/>
              <xsd:enumeration value="Manuals"/>
              <xsd:enumeration value="Monitoring"/>
              <xsd:enumeration value="Operational"/>
              <xsd:enumeration value="Operator"/>
              <xsd:enumeration value="Operator Agreements"/>
              <xsd:enumeration value="Profiling"/>
              <xsd:enumeration value="Project Documentation"/>
              <xsd:enumeration value="Purchase"/>
              <xsd:enumeration value="Reporting"/>
              <xsd:enumeration value="Risk"/>
              <xsd:enumeration value="Sales"/>
              <xsd:enumeration value="Steering Committee"/>
              <xsd:enumeration value="Suppliers"/>
              <xsd:enumeration value="Revenue"/>
              <xsd:enumeration value="Toyota"/>
              <xsd:enumeration value="Hyundai"/>
              <xsd:enumeration value="Meetings&amp;Travel"/>
              <xsd:enumeration value="NRSP Reporting Guidelines"/>
              <xsd:enumeration value="Strategy Input"/>
              <xsd:enumeration value="Reporting Material"/>
              <xsd:enumeration value="ACC LB Reports"/>
              <xsd:enumeration value="Project Plans"/>
              <xsd:enumeration value="Preparation"/>
              <xsd:enumeration value="Finance Template"/>
              <xsd:enumeration value="Risk Register"/>
              <xsd:enumeration value="Timesheets"/>
              <xsd:enumeration value="Governance"/>
              <xsd:enumeration value="Legal"/>
              <xsd:enumeration value="Overview"/>
              <xsd:enumeration value="Travel UK"/>
              <xsd:enumeration value="Useful Info"/>
              <xsd:enumeration value="Indicators"/>
              <xsd:enumeration value="VIP Visits"/>
              <xsd:enumeration value="Regiostars"/>
              <xsd:enumeration value="Pictures"/>
              <xsd:enumeration value="Newsletter"/>
              <xsd:enumeration value="Mid Term Conference"/>
              <xsd:enumeration value="Consultation Response"/>
              <xsd:enumeration value="Competitions"/>
              <xsd:enumeration value="Planner"/>
              <xsd:enumeration value="Contacts"/>
              <xsd:enumeration value="Vehicle Trials"/>
              <xsd:enumeration value="GronVehicles2020"/>
              <xsd:enumeration value="Website"/>
              <xsd:enumeration value="Tenders"/>
              <xsd:enumeration value="Recruitment"/>
              <xsd:enumeration value="Procurement"/>
              <xsd:enumeration value="Partner Information"/>
              <xsd:enumeration value="Partnership Agreements"/>
              <xsd:enumeration value="Project Data"/>
              <xsd:enumeration value="Joint Comms"/>
              <xsd:enumeration value="Branding/Livery"/>
              <xsd:enumeration value="Launch"/>
              <xsd:enumeration value="Vehicle Disposal"/>
              <xsd:enumeration value="Monthly Lease Costs"/>
              <xsd:enumeration value="Funding"/>
              <xsd:enumeration value="Vehicle rental"/>
              <xsd:enumeration value="Lease Costs"/>
              <xsd:enumeration value="Telematics"/>
              <xsd:enumeration value="Media"/>
              <xsd:enumeration value="Data Analysis"/>
              <xsd:enumeration value="Cost Codes"/>
              <xsd:enumeration value="Working Documents"/>
              <xsd:enumeration value="Training"/>
              <xsd:enumeration value="Renault"/>
              <xsd:enumeration value="Procurement - Renault"/>
              <xsd:enumeration value="Procurement - Toyota"/>
              <xsd:enumeration value="Lease Costs - Toyota"/>
              <xsd:enumeration value="Lease Costs - Hyundai"/>
              <xsd:enumeration value="Procurement - Hyundai"/>
              <xsd:enumeration value="Contract Award Docs"/>
              <xsd:enumeration value="Contract Award Letters"/>
              <xsd:enumeration value="Accruals"/>
              <xsd:enumeration value="Community Planning Partners"/>
              <xsd:enumeration value="Guidance"/>
              <xsd:enumeration value="Templates"/>
              <xsd:enumeration value="Promotional Materials"/>
              <xsd:enumeration value="Insurance"/>
              <xsd:enumeration value="Cenex"/>
              <xsd:enumeration value="Import Costs"/>
              <xsd:enumeration value="Tube Trailers"/>
              <xsd:enumeration value="Energy Transition"/>
              <xsd:enumeration value="Processes"/>
              <xsd:enumeration value="FOI"/>
              <xsd:enumeration value="Team Meetings"/>
              <xsd:enumeration value="Presentations and Briefings"/>
              <xsd:enumeration value="Reporting Template"/>
              <xsd:enumeration value="Procurement Framework"/>
              <xsd:enumeration value="Timesheets and Flexi"/>
            </xsd:restriction>
          </xsd:simpleType>
        </xsd:un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505b2e48-97ae-4553-b8ed-1f344090c5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de2784-a735-4e0c-bb11-b6ece3f58d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a5268e8-6af2-4976-961c-5355bda6d97a}" ma:internalName="TaxCatchAll" ma:showField="CatchAllData" ma:web="4fde2784-a735-4e0c-bb11-b6ece3f58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Type xmlns="c10106b5-403f-4978-909d-70cd639d56b9">Presentation</Document_x0020_Type>
    <Financial_x0020_Year xmlns="c10106b5-403f-4978-909d-70cd639d56b9">2022/23</Financial_x0020_Year>
    <Month xmlns="c10106b5-403f-4978-909d-70cd639d56b9">June</Month>
    <WorkPackage xmlns="c10106b5-403f-4978-909d-70cd639d56b9">Comms</WorkPackage>
    <SubWorkPackage xmlns="c10106b5-403f-4978-909d-70cd639d56b9">Presentations and Briefings</SubWorkPackage>
    <Company xmlns="c10106b5-403f-4978-909d-70cd639d56b9">ACC</Company>
    <SharedWithUsers xmlns="4fde2784-a735-4e0c-bb11-b6ece3f58d22">
      <UserInfo>
        <DisplayName>Louise Napier</DisplayName>
        <AccountId>14</AccountId>
        <AccountType/>
      </UserInfo>
      <UserInfo>
        <DisplayName>Rachael Goodfellow</DisplayName>
        <AccountId>15</AccountId>
        <AccountType/>
      </UserInfo>
      <UserInfo>
        <DisplayName>Emma Watt</DisplayName>
        <AccountId>18</AccountId>
        <AccountType/>
      </UserInfo>
      <UserInfo>
        <DisplayName>Amy Perry</DisplayName>
        <AccountId>243</AccountId>
        <AccountType/>
      </UserInfo>
      <UserInfo>
        <DisplayName>Claire Stevenson</DisplayName>
        <AccountId>29</AccountId>
        <AccountType/>
      </UserInfo>
      <UserInfo>
        <DisplayName>Suchismita Ray</DisplayName>
        <AccountId>1959</AccountId>
        <AccountType/>
      </UserInfo>
      <UserInfo>
        <DisplayName>Sandy Macaulay</DisplayName>
        <AccountId>19</AccountId>
        <AccountType/>
      </UserInfo>
      <UserInfo>
        <DisplayName>Natalie Andrew</DisplayName>
        <AccountId>16</AccountId>
        <AccountType/>
      </UserInfo>
      <UserInfo>
        <DisplayName>Cameron Smith</DisplayName>
        <AccountId>1908</AccountId>
        <AccountType/>
      </UserInfo>
      <UserInfo>
        <DisplayName>Callum Stewart</DisplayName>
        <AccountId>1922</AccountId>
        <AccountType/>
      </UserInfo>
      <UserInfo>
        <DisplayName>Danielle McKinlay</DisplayName>
        <AccountId>843</AccountId>
        <AccountType/>
      </UserInfo>
      <UserInfo>
        <DisplayName>Graeme Brown</DisplayName>
        <AccountId>2302</AccountId>
        <AccountType/>
      </UserInfo>
    </SharedWithUsers>
    <TaxCatchAll xmlns="4fde2784-a735-4e0c-bb11-b6ece3f58d22" xsi:nil="true"/>
    <lcf76f155ced4ddcb4097134ff3c332f xmlns="c10106b5-403f-4978-909d-70cd639d56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8C12FC-73A5-4E56-B2C4-AF38FB5A2E66}">
  <ds:schemaRefs>
    <ds:schemaRef ds:uri="http://schemas.microsoft.com/sharepoint/v3/contenttype/forms"/>
  </ds:schemaRefs>
</ds:datastoreItem>
</file>

<file path=customXml/itemProps2.xml><?xml version="1.0" encoding="utf-8"?>
<ds:datastoreItem xmlns:ds="http://schemas.openxmlformats.org/officeDocument/2006/customXml" ds:itemID="{88E14916-FC02-4478-8BEE-1B77214656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0106b5-403f-4978-909d-70cd639d56b9"/>
    <ds:schemaRef ds:uri="4fde2784-a735-4e0c-bb11-b6ece3f58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D086C2-8A2F-4E27-A338-C3DAFEB1551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fde2784-a735-4e0c-bb11-b6ece3f58d22"/>
    <ds:schemaRef ds:uri="http://www.w3.org/XML/1998/namespace"/>
    <ds:schemaRef ds:uri="http://purl.org/dc/terms/"/>
    <ds:schemaRef ds:uri="http://schemas.openxmlformats.org/package/2006/metadata/core-properties"/>
    <ds:schemaRef ds:uri="c10106b5-403f-4978-909d-70cd639d56b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173</TotalTime>
  <Words>2651</Words>
  <Application>Microsoft Office PowerPoint</Application>
  <PresentationFormat>Widescreen</PresentationFormat>
  <Paragraphs>189</Paragraphs>
  <Slides>15</Slides>
  <Notes>14</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15</vt:i4>
      </vt:variant>
    </vt:vector>
  </HeadingPairs>
  <TitlesOfParts>
    <vt:vector size="30" baseType="lpstr">
      <vt:lpstr>Arial</vt:lpstr>
      <vt:lpstr>Calibri</vt:lpstr>
      <vt:lpstr>Calibri Light</vt:lpstr>
      <vt:lpstr>Helvetica</vt:lpstr>
      <vt:lpstr>Open Sans</vt:lpstr>
      <vt:lpstr>Symbol</vt:lpstr>
      <vt:lpstr>Symbol,Sans-Serif</vt:lpstr>
      <vt:lpstr>Times New Roman</vt:lpstr>
      <vt:lpstr>Office Theme</vt:lpstr>
      <vt:lpstr>1_Office Theme</vt:lpstr>
      <vt:lpstr>2_Office Theme</vt:lpstr>
      <vt:lpstr>4_Office Theme</vt:lpstr>
      <vt:lpstr>5_Office Theme</vt:lpstr>
      <vt:lpstr>6_Office Theme</vt:lpstr>
      <vt:lpstr>7_Office Theme</vt:lpstr>
      <vt:lpstr>H2 Aberdeen:  The Journey</vt:lpstr>
      <vt:lpstr>WHY HYTREC2?</vt:lpstr>
      <vt:lpstr>WHY HYDROGEN IN ABERDEEN?</vt:lpstr>
      <vt:lpstr>WHY HYDROGEN IN ABERDEEN?</vt:lpstr>
      <vt:lpstr>PowerPoint Presentation</vt:lpstr>
      <vt:lpstr>REFUELLING INFRASTRUCTURE</vt:lpstr>
      <vt:lpstr> HYDROGEN MOBILITY IN ABERDEEN</vt:lpstr>
      <vt:lpstr>FUEL CELL ELECTRIC VEHICLES</vt:lpstr>
      <vt:lpstr>FUEL CELL RANGE EXTENDED ELECTRIC VEHICLES</vt:lpstr>
      <vt:lpstr>PowerPoint Presentation</vt:lpstr>
      <vt:lpstr>H2 ABERDEEN TIMELINE</vt:lpstr>
      <vt:lpstr>ABERDEEN HYDROGEN HUB</vt:lpstr>
      <vt:lpstr>ABERDEEN HYDROGEN HUB</vt:lpstr>
      <vt:lpstr>THE FUTURE…</vt:lpstr>
      <vt:lpstr>Hydrogen is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Porter (Student)</dc:creator>
  <cp:lastModifiedBy>Cameron Smith</cp:lastModifiedBy>
  <cp:revision>2</cp:revision>
  <dcterms:created xsi:type="dcterms:W3CDTF">2018-08-26T09:16:36Z</dcterms:created>
  <dcterms:modified xsi:type="dcterms:W3CDTF">2023-01-25T13:22:55Z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0x010100751CE7650C1E174D9B7E125602546A5B</vt:lpwstr>
  </property>
  <property fmtid="{D5CDD505-2E9C-101B-9397-08002B2CF9AE}" pid="3" name="MediaServiceImageTags">
    <vt:lpwstr/>
  </property>
</Properties>
</file>