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handoutMasterIdLst>
    <p:handoutMasterId r:id="rId12"/>
  </p:handoutMasterIdLst>
  <p:sldIdLst>
    <p:sldId id="472" r:id="rId3"/>
    <p:sldId id="541" r:id="rId4"/>
    <p:sldId id="570" r:id="rId5"/>
    <p:sldId id="563" r:id="rId6"/>
    <p:sldId id="545" r:id="rId7"/>
    <p:sldId id="565" r:id="rId8"/>
    <p:sldId id="568" r:id="rId9"/>
    <p:sldId id="569" r:id="rId10"/>
  </p:sldIdLst>
  <p:sldSz cx="9144000" cy="6858000" type="screen4x3"/>
  <p:notesSz cx="6805613" cy="9944100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9F"/>
    <a:srgbClr val="306294"/>
    <a:srgbClr val="376FA7"/>
    <a:srgbClr val="006699"/>
    <a:srgbClr val="3366CC"/>
    <a:srgbClr val="336699"/>
    <a:srgbClr val="0099CC"/>
    <a:srgbClr val="6600FF"/>
    <a:srgbClr val="66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84369" autoAdjust="0"/>
  </p:normalViewPr>
  <p:slideViewPr>
    <p:cSldViewPr>
      <p:cViewPr>
        <p:scale>
          <a:sx n="100" d="100"/>
          <a:sy n="100" d="100"/>
        </p:scale>
        <p:origin x="-1290" y="-2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25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7C50E-5C08-449D-B004-B618384B8CC5}" type="datetimeFigureOut">
              <a:rPr lang="nl-NL" smtClean="0"/>
              <a:pPr/>
              <a:t>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09069-7284-4544-8E13-E1E9519B76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832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515" y="1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416" y="4723448"/>
            <a:ext cx="4989208" cy="4473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446896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515" y="9446896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6E396772-401F-432C-843B-408CB0ED6E6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7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Welcome, my name is  Pim Neefjes and I will give you a brief introduction of The Deltaprogramma, with a short history, the challenges and </a:t>
            </a:r>
            <a:r>
              <a:rPr lang="en-US" altLang="en-US" dirty="0" err="1" smtClean="0"/>
              <a:t>choosen</a:t>
            </a:r>
            <a:r>
              <a:rPr lang="en-US" altLang="en-US" dirty="0" smtClean="0"/>
              <a:t> strategies.</a:t>
            </a:r>
          </a:p>
          <a:p>
            <a:endParaRPr lang="nl-NL" altLang="en-US" dirty="0" smtClean="0"/>
          </a:p>
          <a:p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De </a:t>
            </a:r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beschermt het laagstgelegen deel van Nederland, 6,76 m onder NAP. Dit Deltawerk bij Krimpen aan den IJssel was als eerste van de 13 klaar. Rijkswaterstaat begon een jaar na de watersnoodramp (1953) met de bouw van de </a:t>
            </a:r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nl-NL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B7479A-914C-4472-AA1F-4F66EB2AEB39}" type="slidenum">
              <a:rPr lang="nl-NL" smtClean="0">
                <a:latin typeface="Times New Roman" pitchFamily="18" charset="0"/>
              </a:rPr>
              <a:pPr/>
              <a:t>3</a:t>
            </a:fld>
            <a:endParaRPr lang="nl-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A847C2-7ECA-49BB-B567-A7F5B307ED7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C14B34-576B-4734-9FF2-B63EA3C5CD8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098675" cy="49117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17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C6C624-BB1C-4522-9B1C-15FD811EC5D6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399463" cy="4905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6725" y="2068513"/>
            <a:ext cx="4122738" cy="413702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41863" y="2068513"/>
            <a:ext cx="4124325" cy="4137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>
          <a:xfrm>
            <a:off x="5037138" y="6578600"/>
            <a:ext cx="2414587" cy="1508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>
          <a:xfrm>
            <a:off x="466725" y="6578600"/>
            <a:ext cx="1903413" cy="150813"/>
          </a:xfrm>
        </p:spPr>
        <p:txBody>
          <a:bodyPr/>
          <a:lstStyle>
            <a:lvl1pPr>
              <a:defRPr/>
            </a:lvl1pPr>
          </a:lstStyle>
          <a:p>
            <a:fld id="{7180D1E6-08E0-47A0-9EF0-3E95CD12E1B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>
          <a:xfrm>
            <a:off x="7264400" y="6578600"/>
            <a:ext cx="1506538" cy="150813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9238-ABBF-4FE2-85E6-8F61200BF6B1}" type="datetime4">
              <a:rPr lang="nl-NL"/>
              <a:pPr>
                <a:defRPr/>
              </a:pPr>
              <a:t>6 maart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31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7138" y="2713038"/>
            <a:ext cx="3597275" cy="1187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5037138" y="6515100"/>
            <a:ext cx="3930650" cy="207963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9D572B-E445-4C84-B6F9-C1A26F67436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2738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1863" y="2068513"/>
            <a:ext cx="412432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784BA2-20AD-450B-A672-222C18DC8FA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8C5E3D-C92F-407C-B715-1EF8A5DC7A0A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0C5742-2FC2-4D53-BC69-9C06AC9EEAF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153EEC-EB6A-4202-9529-1F5A46A73A8F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2E853D-51DE-444F-A99E-DB449BC2E84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378702-7741-4700-B39B-782A0D9E0A4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39946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399463" cy="413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5037138" y="6578600"/>
            <a:ext cx="2414587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66725" y="6578600"/>
            <a:ext cx="1903413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193EDB3E-E151-4D34-96FD-1B382F87655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7264400" y="6578600"/>
            <a:ext cx="1506538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 l="46452" t="15443" r="46291" b="20657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71713" y="6434138"/>
            <a:ext cx="2414587" cy="11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037138" y="6423025"/>
            <a:ext cx="3154362" cy="11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Deltacommissaris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89" r:id="rId13"/>
  </p:sldLayoutIdLst>
  <p:hf sldNum="0" hdr="0" ftr="0"/>
  <p:txStyles>
    <p:titleStyle>
      <a:lvl1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2pPr>
      <a:lvl3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3pPr>
      <a:lvl4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4pPr>
      <a:lvl5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5pPr>
      <a:lvl6pPr marL="4572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6pPr>
      <a:lvl7pPr marL="9144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7pPr>
      <a:lvl8pPr marL="1371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8pPr>
      <a:lvl9pPr marL="18288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9pPr>
    </p:titleStyle>
    <p:bodyStyle>
      <a:lvl1pPr marL="341313" indent="-34131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7138" y="2713038"/>
            <a:ext cx="359727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7138" y="6515100"/>
            <a:ext cx="3930650" cy="20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29713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2pPr>
      <a:lvl3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3pPr>
      <a:lvl4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4pPr>
      <a:lvl5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5pPr>
      <a:lvl6pPr marL="4572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6pPr>
      <a:lvl7pPr marL="9144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7pPr>
      <a:lvl8pPr marL="1371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8pPr>
      <a:lvl9pPr marL="18288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9pPr>
    </p:titleStyle>
    <p:bodyStyle>
      <a:lvl1pPr marL="341313" indent="-34131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 bwMode="auto">
          <a:xfrm>
            <a:off x="4248472" y="-27384"/>
            <a:ext cx="4932040" cy="7029400"/>
          </a:xfrm>
          <a:prstGeom prst="rect">
            <a:avLst/>
          </a:prstGeom>
          <a:solidFill>
            <a:srgbClr val="3369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2878138"/>
            <a:ext cx="4427537" cy="1460500"/>
          </a:xfrm>
        </p:spPr>
        <p:txBody>
          <a:bodyPr/>
          <a:lstStyle/>
          <a:p>
            <a:r>
              <a:rPr lang="nl-NL" altLang="en-US" b="1" dirty="0" smtClean="0"/>
              <a:t/>
            </a:r>
            <a:br>
              <a:rPr lang="nl-NL" altLang="en-US" b="1" dirty="0" smtClean="0"/>
            </a:br>
            <a:r>
              <a:rPr lang="nl-NL" altLang="en-US" b="1" dirty="0" smtClean="0"/>
              <a:t> </a:t>
            </a:r>
            <a:br>
              <a:rPr lang="nl-NL" altLang="en-US" b="1" dirty="0" smtClean="0"/>
            </a:br>
            <a:r>
              <a:rPr lang="nl-NL" altLang="en-US" sz="2400" b="1" dirty="0" err="1">
                <a:solidFill>
                  <a:schemeClr val="bg1"/>
                </a:solidFill>
              </a:rPr>
              <a:t>I</a:t>
            </a:r>
            <a:r>
              <a:rPr lang="nl-NL" altLang="en-US" sz="2400" b="1" dirty="0" err="1" smtClean="0">
                <a:solidFill>
                  <a:schemeClr val="bg1"/>
                </a:solidFill>
              </a:rPr>
              <a:t>ntroduction</a:t>
            </a:r>
            <a:r>
              <a:rPr lang="nl-NL" altLang="en-US" sz="2400" b="1" dirty="0" smtClean="0">
                <a:solidFill>
                  <a:schemeClr val="bg1"/>
                </a:solidFill>
              </a:rPr>
              <a:t> of second Rijkswaterstaat Pilot</a:t>
            </a:r>
            <a:br>
              <a:rPr lang="nl-NL" altLang="en-US" sz="2400" b="1" dirty="0" smtClean="0">
                <a:solidFill>
                  <a:schemeClr val="bg1"/>
                </a:solidFill>
              </a:rPr>
            </a:br>
            <a:r>
              <a:rPr lang="nl-NL" altLang="en-US" sz="2400" b="1" dirty="0" smtClean="0">
                <a:solidFill>
                  <a:schemeClr val="bg1"/>
                </a:solidFill>
              </a:rPr>
              <a:t/>
            </a:r>
            <a:br>
              <a:rPr lang="nl-NL" altLang="en-US" sz="2400" b="1" dirty="0" smtClean="0">
                <a:solidFill>
                  <a:schemeClr val="bg1"/>
                </a:solidFill>
              </a:rPr>
            </a:br>
            <a:r>
              <a:rPr lang="nl-NL" altLang="en-US" dirty="0" smtClean="0"/>
              <a:t/>
            </a:r>
            <a:br>
              <a:rPr lang="nl-NL" altLang="en-US" dirty="0" smtClean="0"/>
            </a:br>
            <a:r>
              <a:rPr lang="en-GB" altLang="en-US" sz="2400" b="1" dirty="0" smtClean="0">
                <a:solidFill>
                  <a:schemeClr val="bg1"/>
                </a:solidFill>
              </a:rPr>
              <a:t>Asses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further improvements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of the</a:t>
            </a:r>
            <a:r>
              <a:rPr lang="en-GB" sz="2400" b="1" dirty="0" smtClean="0">
                <a:solidFill>
                  <a:schemeClr val="bg1"/>
                </a:solidFill>
              </a:rPr>
              <a:t> HIJ barrier in relation to system </a:t>
            </a:r>
            <a:r>
              <a:rPr lang="en-GB" sz="2400" b="1" dirty="0">
                <a:solidFill>
                  <a:schemeClr val="bg1"/>
                </a:solidFill>
              </a:rPr>
              <a:t>of HIJ 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nl-NL" altLang="en-US" sz="2400" b="1" dirty="0">
                <a:solidFill>
                  <a:schemeClr val="bg1"/>
                </a:solidFill>
              </a:rPr>
              <a:t/>
            </a:r>
            <a:br>
              <a:rPr lang="nl-NL" altLang="en-US" sz="2400" b="1" dirty="0">
                <a:solidFill>
                  <a:schemeClr val="bg1"/>
                </a:solidFill>
              </a:rPr>
            </a:br>
            <a:endParaRPr lang="nl-NL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436096" y="5812463"/>
            <a:ext cx="3384425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Ina </a:t>
            </a: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Konterman</a:t>
            </a:r>
          </a:p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Celina de Ruiter</a:t>
            </a:r>
            <a:endParaRPr lang="nl-NL" sz="1800" b="1" dirty="0" smtClean="0">
              <a:latin typeface="+mj-lt"/>
              <a:ea typeface="MS PGothic" pitchFamily="34" charset="-128"/>
              <a:cs typeface="+mj-cs"/>
            </a:endParaRPr>
          </a:p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Rijkswaterstaat </a:t>
            </a:r>
            <a:endParaRPr lang="nl-NL" sz="1800" b="1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7th of </a:t>
            </a:r>
            <a:r>
              <a:rPr lang="nl-NL" sz="1800" b="1" dirty="0" err="1" smtClean="0">
                <a:latin typeface="+mj-lt"/>
                <a:ea typeface="MS PGothic" pitchFamily="34" charset="-128"/>
                <a:cs typeface="+mj-cs"/>
              </a:rPr>
              <a:t>March</a:t>
            </a: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2018</a:t>
            </a:r>
            <a:endParaRPr lang="nl-NL" sz="1800" b="1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8" name="Picture 2" descr="Afbeeldingsresultaat voor hollandsche ijsselke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7" t="2230" r="32160"/>
          <a:stretch/>
        </p:blipFill>
        <p:spPr bwMode="auto">
          <a:xfrm>
            <a:off x="-168442" y="-459432"/>
            <a:ext cx="4644189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00698"/>
            <a:ext cx="8402400" cy="400110"/>
          </a:xfrm>
        </p:spPr>
        <p:txBody>
          <a:bodyPr/>
          <a:lstStyle/>
          <a:p>
            <a:r>
              <a:rPr lang="en-US" sz="2400" b="1" dirty="0" err="1" smtClean="0"/>
              <a:t>Hollandse</a:t>
            </a:r>
            <a:r>
              <a:rPr lang="en-US" sz="2400" b="1" dirty="0" smtClean="0"/>
              <a:t> IJssel</a:t>
            </a:r>
            <a:endParaRPr lang="en-US" sz="2400" b="1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kern="1200" dirty="0" smtClean="0">
                <a:solidFill>
                  <a:schemeClr val="tx1"/>
                </a:solidFill>
              </a:rPr>
              <a:t>Fresh water tidal river, connected to North Sea – high ecological value</a:t>
            </a:r>
          </a:p>
          <a:p>
            <a:r>
              <a:rPr lang="en-US" dirty="0" smtClean="0"/>
              <a:t>Important source of fresh water for western part of the Netherlands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Shipping movements freight transport: 25.000/year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Area is partly densely populated, especially at western side of HIJ</a:t>
            </a:r>
          </a:p>
          <a:p>
            <a:endParaRPr lang="en-US" kern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kern="1200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168352" cy="420822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 bwMode="auto">
          <a:xfrm>
            <a:off x="1312539" y="5517232"/>
            <a:ext cx="667173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5076056" cy="37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30" y="1196752"/>
            <a:ext cx="8401050" cy="492125"/>
          </a:xfrm>
        </p:spPr>
        <p:txBody>
          <a:bodyPr/>
          <a:lstStyle/>
          <a:p>
            <a:pPr eaLnBrk="1" hangingPunct="1">
              <a:tabLst>
                <a:tab pos="534988" algn="l"/>
              </a:tabLst>
              <a:defRPr/>
            </a:pPr>
            <a:r>
              <a:rPr lang="en-GB" b="1" kern="1200" dirty="0" smtClean="0">
                <a:latin typeface="Verdana" pitchFamily="34" charset="0"/>
              </a:rPr>
              <a:t/>
            </a:r>
            <a:br>
              <a:rPr lang="en-GB" b="1" kern="1200" dirty="0" smtClean="0">
                <a:latin typeface="Verdana" pitchFamily="34" charset="0"/>
              </a:rPr>
            </a:br>
            <a:r>
              <a:rPr lang="en-GB" altLang="en-US" b="1" kern="1200" dirty="0" smtClean="0">
                <a:latin typeface="Verdana" pitchFamily="34" charset="0"/>
              </a:rPr>
              <a:t>Asses </a:t>
            </a:r>
            <a:r>
              <a:rPr lang="en-GB" altLang="en-US" b="1" kern="1200" dirty="0" smtClean="0">
                <a:latin typeface="Verdana" pitchFamily="34" charset="0"/>
              </a:rPr>
              <a:t>further improvements </a:t>
            </a:r>
            <a:r>
              <a:rPr lang="en-GB" altLang="en-US" b="1" kern="1200" dirty="0">
                <a:latin typeface="Verdana" pitchFamily="34" charset="0"/>
              </a:rPr>
              <a:t>of the</a:t>
            </a:r>
            <a:r>
              <a:rPr lang="en-GB" b="1" kern="1200" dirty="0">
                <a:latin typeface="Verdana" pitchFamily="34" charset="0"/>
              </a:rPr>
              <a:t> HIJ barrier in relation to system </a:t>
            </a:r>
            <a:r>
              <a:rPr lang="en-GB" b="1" kern="1200" dirty="0" smtClean="0">
                <a:latin typeface="Verdana" pitchFamily="34" charset="0"/>
              </a:rPr>
              <a:t>of HIJ</a:t>
            </a:r>
            <a:endParaRPr lang="nl-NL" b="1" kern="1200" dirty="0">
              <a:latin typeface="Verdana" pitchFamily="34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000" i="1">
              <a:solidFill>
                <a:schemeClr val="accent1"/>
              </a:solidFill>
            </a:endParaRPr>
          </a:p>
        </p:txBody>
      </p:sp>
      <p:sp>
        <p:nvSpPr>
          <p:cNvPr id="11270" name="Tekstvak 11"/>
          <p:cNvSpPr txBox="1">
            <a:spLocks noChangeArrowheads="1"/>
          </p:cNvSpPr>
          <p:nvPr/>
        </p:nvSpPr>
        <p:spPr bwMode="auto">
          <a:xfrm>
            <a:off x="467544" y="2121589"/>
            <a:ext cx="8676456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Why?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Conclusion of system analysis of Deltaprogramme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Rijnmond-Drechtsteden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– look at system of HIJ as a whole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Large flood protection assignment expected at HIJ – what are alternatives for dike reinforcement</a:t>
            </a:r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</a:rPr>
              <a:t>?</a:t>
            </a:r>
            <a:endParaRPr lang="en-US" sz="20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3" descr="20110715_01_overzichtskaart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4032448"/>
            <a:ext cx="70079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/>
          <p:cNvCxnSpPr/>
          <p:nvPr/>
        </p:nvCxnSpPr>
        <p:spPr bwMode="auto">
          <a:xfrm>
            <a:off x="2195736" y="4365104"/>
            <a:ext cx="568796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2448"/>
            <a:ext cx="5152087" cy="3429000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 bwMode="auto">
          <a:xfrm>
            <a:off x="323528" y="4176464"/>
            <a:ext cx="4032448" cy="27089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02400" cy="40011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System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832"/>
            <a:ext cx="4896544" cy="68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00698"/>
            <a:ext cx="8402400" cy="400110"/>
          </a:xfrm>
        </p:spPr>
        <p:txBody>
          <a:bodyPr/>
          <a:lstStyle/>
          <a:p>
            <a:r>
              <a:rPr lang="nl-NL" sz="2400" b="1" dirty="0" smtClean="0"/>
              <a:t>Sources (1)</a:t>
            </a:r>
            <a:endParaRPr lang="en-US" sz="2400" b="1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916832"/>
            <a:ext cx="6984008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Sealevel </a:t>
            </a:r>
            <a:r>
              <a:rPr lang="nl-NL" b="1" dirty="0" err="1" smtClean="0"/>
              <a:t>rise</a:t>
            </a: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Scenario’s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sea</a:t>
            </a:r>
            <a:r>
              <a:rPr lang="nl-NL" dirty="0" smtClean="0"/>
              <a:t>-level </a:t>
            </a:r>
            <a:r>
              <a:rPr lang="nl-NL" dirty="0" err="1" smtClean="0"/>
              <a:t>rise</a:t>
            </a:r>
            <a:endParaRPr lang="nl-NL" dirty="0" smtClean="0"/>
          </a:p>
          <a:p>
            <a:r>
              <a:rPr lang="nl-NL" dirty="0" smtClean="0"/>
              <a:t>30 cm in 2050</a:t>
            </a:r>
          </a:p>
          <a:p>
            <a:r>
              <a:rPr lang="nl-NL" dirty="0" smtClean="0"/>
              <a:t>85 cm in 2100</a:t>
            </a:r>
          </a:p>
          <a:p>
            <a:pPr marL="0" indent="0">
              <a:buNone/>
            </a:pPr>
            <a:r>
              <a:rPr lang="nl-NL" dirty="0" err="1" smtClean="0"/>
              <a:t>Sensitivity</a:t>
            </a:r>
            <a:r>
              <a:rPr lang="nl-NL" dirty="0" smtClean="0"/>
              <a:t> scenario’s,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determined</a:t>
            </a:r>
            <a:r>
              <a:rPr lang="nl-NL" dirty="0" smtClean="0"/>
              <a:t>,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instance</a:t>
            </a:r>
            <a:r>
              <a:rPr lang="nl-NL" dirty="0" smtClean="0"/>
              <a:t>: </a:t>
            </a:r>
          </a:p>
          <a:p>
            <a:r>
              <a:rPr lang="nl-NL" dirty="0" smtClean="0"/>
              <a:t>150 </a:t>
            </a:r>
            <a:r>
              <a:rPr lang="nl-NL" dirty="0"/>
              <a:t>cm in 2100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New </a:t>
            </a:r>
            <a:r>
              <a:rPr lang="nl-NL" dirty="0" err="1" smtClean="0"/>
              <a:t>scenarios</a:t>
            </a:r>
            <a:r>
              <a:rPr lang="nl-NL" dirty="0" smtClean="0"/>
              <a:t> in 2019/2020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River discharge</a:t>
            </a:r>
          </a:p>
          <a:p>
            <a:pPr marL="0" indent="0">
              <a:buNone/>
            </a:pPr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/>
              <a:t>discharge + 10% </a:t>
            </a:r>
          </a:p>
          <a:p>
            <a:pPr marL="0" indent="0">
              <a:buNone/>
            </a:pP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/>
              <a:t>of Grade </a:t>
            </a:r>
            <a:r>
              <a:rPr lang="nl-NL" dirty="0" smtClean="0"/>
              <a:t>Model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5195"/>
            <a:ext cx="1728192" cy="66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0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00698"/>
            <a:ext cx="8402400" cy="400110"/>
          </a:xfrm>
        </p:spPr>
        <p:txBody>
          <a:bodyPr/>
          <a:lstStyle/>
          <a:p>
            <a:r>
              <a:rPr lang="nl-NL" sz="2400" b="1" dirty="0" smtClean="0"/>
              <a:t>Sources (2)</a:t>
            </a:r>
            <a:endParaRPr lang="en-US" sz="2400" b="1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953296"/>
            <a:ext cx="6767983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l-NL" b="1" dirty="0"/>
              <a:t>Extreme storm </a:t>
            </a:r>
            <a:r>
              <a:rPr lang="nl-NL" b="1" dirty="0" err="1" smtClean="0"/>
              <a:t>surges</a:t>
            </a:r>
            <a:endParaRPr lang="nl-NL" b="1" dirty="0" smtClean="0"/>
          </a:p>
          <a:p>
            <a:pPr marL="0" indent="0">
              <a:buNone/>
            </a:pPr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stormscenarios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included</a:t>
            </a:r>
            <a:r>
              <a:rPr lang="nl-NL" dirty="0" smtClean="0"/>
              <a:t>: </a:t>
            </a:r>
            <a:r>
              <a:rPr lang="nl-NL" dirty="0" err="1" smtClean="0"/>
              <a:t>strength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storm, </a:t>
            </a:r>
            <a:r>
              <a:rPr lang="nl-NL" dirty="0" err="1" smtClean="0"/>
              <a:t>direction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</a:t>
            </a:r>
            <a:r>
              <a:rPr lang="nl-NL" dirty="0" smtClean="0"/>
              <a:t>imeline of </a:t>
            </a:r>
            <a:r>
              <a:rPr lang="nl-NL" dirty="0" err="1" smtClean="0"/>
              <a:t>the</a:t>
            </a:r>
            <a:r>
              <a:rPr lang="nl-NL" dirty="0" smtClean="0"/>
              <a:t> storm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err="1" smtClean="0"/>
              <a:t>Landsubsidence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1,1 cm / </a:t>
            </a:r>
            <a:r>
              <a:rPr lang="nl-NL" dirty="0" err="1"/>
              <a:t>year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Krimpenerwaard</a:t>
            </a:r>
          </a:p>
          <a:p>
            <a:r>
              <a:rPr lang="nl-NL" dirty="0" smtClean="0"/>
              <a:t>2050</a:t>
            </a:r>
            <a:r>
              <a:rPr lang="nl-NL" dirty="0"/>
              <a:t>: 33 cm</a:t>
            </a:r>
          </a:p>
          <a:p>
            <a:r>
              <a:rPr lang="nl-NL" dirty="0"/>
              <a:t>2100: 88 </a:t>
            </a:r>
            <a:r>
              <a:rPr lang="nl-NL" dirty="0" smtClean="0"/>
              <a:t>cm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err="1" smtClean="0"/>
              <a:t>Precipitation</a:t>
            </a:r>
            <a:endParaRPr lang="nl-NL" b="1" dirty="0" smtClean="0"/>
          </a:p>
          <a:p>
            <a:r>
              <a:rPr lang="nl-NL" dirty="0" smtClean="0"/>
              <a:t>Studie </a:t>
            </a:r>
            <a:r>
              <a:rPr lang="nl-NL" dirty="0"/>
              <a:t>of </a:t>
            </a:r>
            <a:r>
              <a:rPr lang="nl-NL" dirty="0" smtClean="0"/>
              <a:t>Deltares is </a:t>
            </a:r>
            <a:r>
              <a:rPr lang="nl-NL" dirty="0" err="1" smtClean="0"/>
              <a:t>recently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on </a:t>
            </a:r>
            <a:r>
              <a:rPr lang="nl-NL" dirty="0" err="1" smtClean="0"/>
              <a:t>precipitation</a:t>
            </a:r>
            <a:r>
              <a:rPr lang="nl-NL" dirty="0"/>
              <a:t>.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smtClean="0"/>
              <a:t>are at </a:t>
            </a:r>
            <a:r>
              <a:rPr lang="nl-NL" dirty="0" err="1" smtClean="0"/>
              <a:t>Deltacommissioner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study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5195"/>
            <a:ext cx="1728192" cy="66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err="1" smtClean="0">
                <a:solidFill>
                  <a:srgbClr val="C00000"/>
                </a:solidFill>
              </a:rPr>
              <a:t>Pathway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Failure </a:t>
            </a:r>
            <a:r>
              <a:rPr lang="nl-NL" b="1" dirty="0" err="1" smtClean="0"/>
              <a:t>probability</a:t>
            </a:r>
            <a:r>
              <a:rPr lang="nl-NL" b="1" dirty="0" smtClean="0"/>
              <a:t> HIJK </a:t>
            </a:r>
            <a:r>
              <a:rPr lang="nl-NL" b="1" dirty="0" err="1" smtClean="0"/>
              <a:t>and</a:t>
            </a:r>
            <a:r>
              <a:rPr lang="nl-NL" b="1" dirty="0" smtClean="0"/>
              <a:t> MLK</a:t>
            </a:r>
          </a:p>
          <a:p>
            <a:r>
              <a:rPr lang="nl-NL" dirty="0" smtClean="0"/>
              <a:t>Failure </a:t>
            </a:r>
            <a:r>
              <a:rPr lang="nl-NL" dirty="0" err="1" smtClean="0"/>
              <a:t>probability</a:t>
            </a:r>
            <a:r>
              <a:rPr lang="nl-NL" dirty="0" smtClean="0"/>
              <a:t> </a:t>
            </a:r>
            <a:r>
              <a:rPr lang="nl-NL" dirty="0" err="1" smtClean="0"/>
              <a:t>Maeslantkering</a:t>
            </a:r>
            <a:r>
              <a:rPr lang="nl-NL" dirty="0" smtClean="0"/>
              <a:t>: 1 op 100</a:t>
            </a:r>
          </a:p>
          <a:p>
            <a:r>
              <a:rPr lang="nl-NL" dirty="0" smtClean="0"/>
              <a:t>Failure </a:t>
            </a:r>
            <a:r>
              <a:rPr lang="nl-NL" dirty="0" err="1" smtClean="0"/>
              <a:t>probability</a:t>
            </a:r>
            <a:r>
              <a:rPr lang="nl-NL" dirty="0" smtClean="0"/>
              <a:t> Hollandsche IJsselkering: 1 op 200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These </a:t>
            </a:r>
            <a:r>
              <a:rPr lang="nl-NL" dirty="0" err="1" smtClean="0"/>
              <a:t>may</a:t>
            </a:r>
            <a:r>
              <a:rPr lang="nl-NL" dirty="0" smtClean="0"/>
              <a:t> change in time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16" y="2953419"/>
            <a:ext cx="1967656" cy="313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9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00698"/>
            <a:ext cx="8402400" cy="400110"/>
          </a:xfrm>
        </p:spPr>
        <p:txBody>
          <a:bodyPr/>
          <a:lstStyle/>
          <a:p>
            <a:r>
              <a:rPr lang="nl-NL" sz="2400" b="1" dirty="0" err="1" smtClean="0"/>
              <a:t>Precipitation</a:t>
            </a:r>
            <a:endParaRPr lang="en-US" sz="2400" b="1" dirty="0"/>
          </a:p>
        </p:txBody>
      </p:sp>
      <p:pic>
        <p:nvPicPr>
          <p:cNvPr id="2050" name="Afbeelding 1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 t="18048" b="44714"/>
          <a:stretch/>
        </p:blipFill>
        <p:spPr bwMode="auto">
          <a:xfrm>
            <a:off x="0" y="980728"/>
            <a:ext cx="9250463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196752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dirty="0"/>
              <a:t>Receptor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84" y="3284984"/>
            <a:ext cx="12096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309</Words>
  <Application>Microsoft Office PowerPoint</Application>
  <PresentationFormat>Diavoorstelling (4:3)</PresentationFormat>
  <Paragraphs>51</Paragraphs>
  <Slides>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Standaardontwerp</vt:lpstr>
      <vt:lpstr>Standaardontwerp</vt:lpstr>
      <vt:lpstr>   Introduction of second Rijkswaterstaat Pilot   Asses further improvements of the HIJ barrier in relation to system of HIJ   </vt:lpstr>
      <vt:lpstr>Hollandse IJssel</vt:lpstr>
      <vt:lpstr> Asses further improvements of the HIJ barrier in relation to system of HIJ</vt:lpstr>
      <vt:lpstr>System analysis</vt:lpstr>
      <vt:lpstr>Sources (1)</vt:lpstr>
      <vt:lpstr>Sources (2)</vt:lpstr>
      <vt:lpstr>PowerPoint-presentatie</vt:lpstr>
      <vt:lpstr>Precipitation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Deltaprogramma</dc:title>
  <dc:creator>J. van der Endt</dc:creator>
  <cp:lastModifiedBy>Konterman, Ina (WNZ)</cp:lastModifiedBy>
  <cp:revision>350</cp:revision>
  <cp:lastPrinted>2016-06-03T11:55:53Z</cp:lastPrinted>
  <dcterms:modified xsi:type="dcterms:W3CDTF">2018-03-06T16:10:19Z</dcterms:modified>
</cp:coreProperties>
</file>