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657" r:id="rId2"/>
    <p:sldMasterId id="2147483664" r:id="rId3"/>
    <p:sldMasterId id="2147483671" r:id="rId4"/>
    <p:sldMasterId id="2147483678" r:id="rId5"/>
  </p:sldMasterIdLst>
  <p:notesMasterIdLst>
    <p:notesMasterId r:id="rId15"/>
  </p:notesMasterIdLst>
  <p:sldIdLst>
    <p:sldId id="256" r:id="rId6"/>
    <p:sldId id="265" r:id="rId7"/>
    <p:sldId id="264" r:id="rId8"/>
    <p:sldId id="266" r:id="rId9"/>
    <p:sldId id="260" r:id="rId10"/>
    <p:sldId id="262" r:id="rId11"/>
    <p:sldId id="268" r:id="rId12"/>
    <p:sldId id="263" r:id="rId13"/>
    <p:sldId id="267" r:id="rId14"/>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25A"/>
    <a:srgbClr val="0025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77340" autoAdjust="0"/>
  </p:normalViewPr>
  <p:slideViewPr>
    <p:cSldViewPr snapToGrid="0" snapToObjects="1">
      <p:cViewPr varScale="1">
        <p:scale>
          <a:sx n="89" d="100"/>
          <a:sy n="89" d="100"/>
        </p:scale>
        <p:origin x="-25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0DA52-BCE0-4C08-BB06-FD33F757927A}" type="datetimeFigureOut">
              <a:rPr lang="nl-NL" smtClean="0"/>
              <a:t>6-3-2018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2CFDD-D36D-45CA-B4CB-E5CAEB650546}" type="slidenum">
              <a:rPr lang="nl-NL" smtClean="0"/>
              <a:t>‹nr.›</a:t>
            </a:fld>
            <a:endParaRPr lang="nl-NL"/>
          </a:p>
        </p:txBody>
      </p:sp>
    </p:spTree>
    <p:extLst>
      <p:ext uri="{BB962C8B-B14F-4D97-AF65-F5344CB8AC3E}">
        <p14:creationId xmlns:p14="http://schemas.microsoft.com/office/powerpoint/2010/main" val="57872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Delta </a:t>
            </a:r>
            <a:r>
              <a:rPr lang="nl-NL" dirty="0" err="1"/>
              <a:t>programme</a:t>
            </a:r>
            <a:endParaRPr lang="nl-NL" dirty="0"/>
          </a:p>
          <a:p>
            <a:pPr marL="171450" indent="-171450">
              <a:buFontTx/>
              <a:buChar char="-"/>
            </a:pPr>
            <a:r>
              <a:rPr lang="nl-NL" dirty="0" err="1"/>
              <a:t>Flood</a:t>
            </a:r>
            <a:r>
              <a:rPr lang="nl-NL" dirty="0"/>
              <a:t> </a:t>
            </a:r>
            <a:r>
              <a:rPr lang="nl-NL" dirty="0" err="1"/>
              <a:t>Protection</a:t>
            </a:r>
            <a:r>
              <a:rPr lang="nl-NL" dirty="0"/>
              <a:t> </a:t>
            </a:r>
            <a:r>
              <a:rPr lang="nl-NL" dirty="0" err="1"/>
              <a:t>Programme</a:t>
            </a:r>
            <a:endParaRPr lang="nl-NL" dirty="0"/>
          </a:p>
          <a:p>
            <a:pPr marL="171450" indent="-171450">
              <a:buFontTx/>
              <a:buChar char="-"/>
            </a:pPr>
            <a:r>
              <a:rPr lang="nl-NL" dirty="0" err="1"/>
              <a:t>To</a:t>
            </a:r>
            <a:r>
              <a:rPr lang="nl-NL" dirty="0"/>
              <a:t> frame project KIJK</a:t>
            </a:r>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2</a:t>
            </a:fld>
            <a:endParaRPr lang="nl-NL"/>
          </a:p>
        </p:txBody>
      </p:sp>
    </p:spTree>
    <p:extLst>
      <p:ext uri="{BB962C8B-B14F-4D97-AF65-F5344CB8AC3E}">
        <p14:creationId xmlns:p14="http://schemas.microsoft.com/office/powerpoint/2010/main" val="198687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latin typeface="+mn-lt"/>
                <a:ea typeface="+mn-ea"/>
                <a:cs typeface="+mn-cs"/>
              </a:rPr>
              <a:t>Noordzee</a:t>
            </a:r>
            <a:r>
              <a:rPr lang="nl-NL" sz="1200" dirty="0"/>
              <a:t> getijden – noem langs welke sluizen / dammen / Deltawerken het gaat – check plaatje Arnold </a:t>
            </a:r>
          </a:p>
          <a:p>
            <a:r>
              <a:rPr lang="el-GR" sz="1200" dirty="0"/>
              <a:t>Δ</a:t>
            </a:r>
            <a:r>
              <a:rPr lang="nl-NL" sz="1200" dirty="0"/>
              <a:t> Klimaatverandering: zeespiegelstijging vaker en vaker hogere golven door de wind</a:t>
            </a:r>
          </a:p>
          <a:p>
            <a:endParaRPr lang="nl-NL" sz="1200" kern="1200" dirty="0">
              <a:solidFill>
                <a:schemeClr val="tx1"/>
              </a:solidFill>
              <a:latin typeface="+mn-lt"/>
              <a:ea typeface="+mn-ea"/>
              <a:cs typeface="+mn-cs"/>
            </a:endParaRPr>
          </a:p>
          <a:p>
            <a:r>
              <a:rPr lang="nl-NL" sz="1200" dirty="0"/>
              <a:t>Hollandse </a:t>
            </a:r>
            <a:r>
              <a:rPr lang="nl-NL" sz="1200" dirty="0" err="1"/>
              <a:t>ijssel</a:t>
            </a:r>
            <a:r>
              <a:rPr lang="nl-NL" sz="1200" dirty="0"/>
              <a:t> vanuit bron … met afvoer vanuit bovenstrooms</a:t>
            </a:r>
          </a:p>
          <a:p>
            <a:r>
              <a:rPr lang="el-GR" sz="1200" dirty="0"/>
              <a:t>Δ</a:t>
            </a:r>
            <a:r>
              <a:rPr lang="nl-NL" sz="1200" dirty="0"/>
              <a:t> Klimaatverandering: meer regen vanuit bovenstrooms vaker, en water vanuit achterland wordt op HIJ gepompt </a:t>
            </a:r>
          </a:p>
          <a:p>
            <a:endParaRPr lang="nl-NL" sz="1200" dirty="0"/>
          </a:p>
          <a:p>
            <a:r>
              <a:rPr lang="nl-NL" sz="1200" dirty="0"/>
              <a:t>Bodemdaling!</a:t>
            </a:r>
          </a:p>
          <a:p>
            <a:endParaRPr lang="nl-NL"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Hollandse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IJssel</a:t>
            </a:r>
            <a:r>
              <a:rPr lang="en-GB" sz="1200" kern="1200" dirty="0">
                <a:solidFill>
                  <a:schemeClr val="tx1"/>
                </a:solidFill>
                <a:effectLst/>
                <a:latin typeface="+mn-lt"/>
                <a:ea typeface="+mn-ea"/>
                <a:cs typeface="+mn-cs"/>
              </a:rPr>
              <a:t> is a tidal river that is connected to the North Sea. The Storm Surge Barrier was built after the 1953 North Sea flood disaster. It was built together with the </a:t>
            </a:r>
            <a:r>
              <a:rPr lang="en-GB" sz="1200" kern="1200" dirty="0" err="1">
                <a:solidFill>
                  <a:schemeClr val="tx1"/>
                </a:solidFill>
                <a:effectLst/>
                <a:latin typeface="+mn-lt"/>
                <a:ea typeface="+mn-ea"/>
                <a:cs typeface="+mn-cs"/>
              </a:rPr>
              <a:t>Algera</a:t>
            </a:r>
            <a:r>
              <a:rPr lang="en-GB" sz="1200" kern="1200" dirty="0">
                <a:solidFill>
                  <a:schemeClr val="tx1"/>
                </a:solidFill>
                <a:effectLst/>
                <a:latin typeface="+mn-lt"/>
                <a:ea typeface="+mn-ea"/>
                <a:cs typeface="+mn-cs"/>
              </a:rPr>
              <a:t> Bridge. </a:t>
            </a:r>
          </a:p>
          <a:p>
            <a:endParaRPr lang="nl-NL" sz="120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3</a:t>
            </a:fld>
            <a:endParaRPr lang="nl-NL"/>
          </a:p>
        </p:txBody>
      </p:sp>
    </p:spTree>
    <p:extLst>
      <p:ext uri="{BB962C8B-B14F-4D97-AF65-F5344CB8AC3E}">
        <p14:creationId xmlns:p14="http://schemas.microsoft.com/office/powerpoint/2010/main" val="11879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Broader perspective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In this project KIJK we adopted the whole system approach and the idea of thinking in functions rather than objects. This makes us not just finding solutions in the object dike. The traditional dike reinforcement solution has an enormous impact on the available space.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Project KIJK addresses the functional goal: protecting the citizens and economic values behind the dike against high water levels and flooding, and to meet the new Dutch safety standards.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This could not only be solved by reinforcing the dike, but also with a combination of solutions in a broader perspective such as lowering water levels, making agreements on adjusting the closing protocol of the Storm Surge Barrier, minimizing the impact of a possible flooding, or using innovative solutions.</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Hollandse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IJssel</a:t>
            </a:r>
            <a:r>
              <a:rPr lang="en-GB" sz="1200" kern="1200" dirty="0">
                <a:solidFill>
                  <a:schemeClr val="tx1"/>
                </a:solidFill>
                <a:effectLst/>
                <a:latin typeface="+mn-lt"/>
                <a:ea typeface="+mn-ea"/>
                <a:cs typeface="+mn-cs"/>
              </a:rPr>
              <a:t> is a tidal river that is connected to the North Sea. The Storm Surge Barrier was built after the 1953 North Sea flood disaster. It was built together with the </a:t>
            </a:r>
            <a:r>
              <a:rPr lang="en-GB" sz="1200" kern="1200" dirty="0" err="1">
                <a:solidFill>
                  <a:schemeClr val="tx1"/>
                </a:solidFill>
                <a:effectLst/>
                <a:latin typeface="+mn-lt"/>
                <a:ea typeface="+mn-ea"/>
                <a:cs typeface="+mn-cs"/>
              </a:rPr>
              <a:t>Algera</a:t>
            </a:r>
            <a:r>
              <a:rPr lang="en-GB" sz="1200" kern="1200" dirty="0">
                <a:solidFill>
                  <a:schemeClr val="tx1"/>
                </a:solidFill>
                <a:effectLst/>
                <a:latin typeface="+mn-lt"/>
                <a:ea typeface="+mn-ea"/>
                <a:cs typeface="+mn-cs"/>
              </a:rPr>
              <a:t> Bridge.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4</a:t>
            </a:fld>
            <a:endParaRPr lang="nl-NL"/>
          </a:p>
        </p:txBody>
      </p:sp>
    </p:spTree>
    <p:extLst>
      <p:ext uri="{BB962C8B-B14F-4D97-AF65-F5344CB8AC3E}">
        <p14:creationId xmlns:p14="http://schemas.microsoft.com/office/powerpoint/2010/main" val="222911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dirty="0">
                <a:latin typeface="Verdana" panose="020B0604030504040204" pitchFamily="34" charset="0"/>
                <a:ea typeface="Verdana" panose="020B0604030504040204" pitchFamily="34" charset="0"/>
                <a:cs typeface="Verdana" panose="020B0604030504040204" pitchFamily="34" charset="0"/>
              </a:rPr>
              <a:t>grass/asphalt/stone dike cover / </a:t>
            </a:r>
            <a:r>
              <a:rPr lang="nl-NL" sz="1200" dirty="0" err="1"/>
              <a:t>revetment</a:t>
            </a:r>
            <a:r>
              <a:rPr lang="nl-NL" sz="1200" dirty="0"/>
              <a:t> </a:t>
            </a:r>
            <a:r>
              <a:rPr lang="nl-NL" sz="1200" dirty="0" err="1"/>
              <a:t>instability</a:t>
            </a:r>
            <a:r>
              <a:rPr lang="nl-NL" sz="1200" dirty="0"/>
              <a:t> (top </a:t>
            </a:r>
            <a:r>
              <a:rPr lang="nl-NL" sz="1200" dirty="0" err="1"/>
              <a:t>soil</a:t>
            </a:r>
            <a:r>
              <a:rPr lang="nl-NL" sz="1200" dirty="0"/>
              <a:t> </a:t>
            </a:r>
            <a:r>
              <a:rPr lang="nl-NL" sz="1200" dirty="0" err="1"/>
              <a:t>layer</a:t>
            </a:r>
            <a:r>
              <a:rPr lang="nl-NL" sz="1200" dirty="0"/>
              <a:t>)</a:t>
            </a:r>
            <a:r>
              <a:rPr lang="en-GB" sz="1200" dirty="0">
                <a:latin typeface="Verdana" panose="020B0604030504040204" pitchFamily="34" charset="0"/>
                <a:ea typeface="Verdana" panose="020B0604030504040204" pitchFamily="34" charset="0"/>
                <a:cs typeface="Verdana" panose="020B0604030504040204" pitchFamily="34" charset="0"/>
              </a:rPr>
              <a:t>.  </a:t>
            </a:r>
          </a:p>
          <a:p>
            <a:r>
              <a:rPr lang="nl-NL" sz="1200" dirty="0"/>
              <a:t> </a:t>
            </a:r>
            <a:endParaRPr lang="nl-NL" sz="120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5</a:t>
            </a:fld>
            <a:endParaRPr lang="nl-NL"/>
          </a:p>
        </p:txBody>
      </p:sp>
    </p:spTree>
    <p:extLst>
      <p:ext uri="{BB962C8B-B14F-4D97-AF65-F5344CB8AC3E}">
        <p14:creationId xmlns:p14="http://schemas.microsoft.com/office/powerpoint/2010/main" val="164039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en-GB" noProof="0" dirty="0"/>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6</a:t>
            </a:fld>
            <a:endParaRPr lang="nl-NL"/>
          </a:p>
        </p:txBody>
      </p:sp>
    </p:spTree>
    <p:extLst>
      <p:ext uri="{BB962C8B-B14F-4D97-AF65-F5344CB8AC3E}">
        <p14:creationId xmlns:p14="http://schemas.microsoft.com/office/powerpoint/2010/main" val="166332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en-GB" noProof="0" dirty="0"/>
              <a:t>9 million residents and most of the jobs are in that area</a:t>
            </a:r>
          </a:p>
          <a:p>
            <a:pPr marL="171450" indent="-171450">
              <a:buFontTx/>
              <a:buChar char="-"/>
            </a:pPr>
            <a:r>
              <a:rPr lang="en-GB" noProof="0" dirty="0"/>
              <a:t>Safe from high water levels and flooding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noProof="0" dirty="0"/>
              <a:t>Next to the flood protection assignment that we have, we also have to make sure it fits. It’s a steep and narrow dike. So there is a spatial assignment as well. The human environment. </a:t>
            </a:r>
          </a:p>
          <a:p>
            <a:pPr marL="171450" indent="-171450">
              <a:buFontTx/>
              <a:buChar char="-"/>
            </a:pPr>
            <a:r>
              <a:rPr lang="en-GB" sz="1200" kern="1200" dirty="0">
                <a:solidFill>
                  <a:schemeClr val="tx1"/>
                </a:solidFill>
                <a:effectLst/>
                <a:latin typeface="+mn-lt"/>
                <a:ea typeface="+mn-ea"/>
                <a:cs typeface="+mn-cs"/>
              </a:rPr>
              <a:t>As you can see buildings are situated close to the dike: on the landside slope as well as the riverside slope there are houses, offices, schools, monuments, and hydraulic structures. </a:t>
            </a:r>
          </a:p>
          <a:p>
            <a:pPr marL="171450" indent="-171450">
              <a:buFontTx/>
              <a:buChar char="-"/>
            </a:pPr>
            <a:r>
              <a:rPr lang="en-GB" sz="1200" kern="1200" dirty="0">
                <a:solidFill>
                  <a:schemeClr val="tx1"/>
                </a:solidFill>
                <a:effectLst/>
                <a:latin typeface="+mn-lt"/>
                <a:ea typeface="+mn-ea"/>
                <a:cs typeface="+mn-cs"/>
              </a:rPr>
              <a:t>The area here is a semi-urban environment with 3 villages that are part of the two municipalities </a:t>
            </a:r>
            <a:r>
              <a:rPr lang="en-GB" sz="1200" kern="1200" dirty="0" err="1">
                <a:solidFill>
                  <a:schemeClr val="tx1"/>
                </a:solidFill>
                <a:effectLst/>
                <a:latin typeface="+mn-lt"/>
                <a:ea typeface="+mn-ea"/>
                <a:cs typeface="+mn-cs"/>
              </a:rPr>
              <a:t>Krimpenerwaard</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Krimpen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aan</a:t>
            </a:r>
            <a:r>
              <a:rPr lang="en-GB" sz="1200" kern="1200" dirty="0">
                <a:solidFill>
                  <a:schemeClr val="tx1"/>
                </a:solidFill>
                <a:effectLst/>
                <a:latin typeface="+mn-lt"/>
                <a:ea typeface="+mn-ea"/>
                <a:cs typeface="+mn-cs"/>
              </a:rPr>
              <a:t> den </a:t>
            </a:r>
            <a:r>
              <a:rPr lang="en-GB" sz="1200" kern="1200" dirty="0" err="1">
                <a:solidFill>
                  <a:schemeClr val="tx1"/>
                </a:solidFill>
                <a:effectLst/>
                <a:latin typeface="+mn-lt"/>
                <a:ea typeface="+mn-ea"/>
                <a:cs typeface="+mn-cs"/>
              </a:rPr>
              <a:t>IJssel</a:t>
            </a:r>
            <a:r>
              <a:rPr lang="en-GB" sz="1200" kern="1200" dirty="0">
                <a:solidFill>
                  <a:schemeClr val="tx1"/>
                </a:solidFill>
                <a:effectLst/>
                <a:latin typeface="+mn-lt"/>
                <a:ea typeface="+mn-ea"/>
                <a:cs typeface="+mn-cs"/>
              </a:rPr>
              <a:t>. The villages have become popular commuter towns for people working in Rotterdam, and have a combined resident number of about 37.000. The road on the dike is a major infrastructure service for cars, heavy traffic, recreational cyclists, school kids cyclists, and a bus line. </a:t>
            </a:r>
          </a:p>
          <a:p>
            <a:pPr marL="171450" indent="-171450">
              <a:buFontTx/>
              <a:buChar char="-"/>
            </a:pPr>
            <a:endParaRPr lang="en-GB" noProof="0" dirty="0"/>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7</a:t>
            </a:fld>
            <a:endParaRPr lang="nl-NL"/>
          </a:p>
        </p:txBody>
      </p:sp>
    </p:spTree>
    <p:extLst>
      <p:ext uri="{BB962C8B-B14F-4D97-AF65-F5344CB8AC3E}">
        <p14:creationId xmlns:p14="http://schemas.microsoft.com/office/powerpoint/2010/main" val="342091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Modelling</a:t>
            </a:r>
            <a:r>
              <a:rPr lang="nl-NL" dirty="0"/>
              <a:t> </a:t>
            </a:r>
            <a:r>
              <a:rPr lang="nl-NL" dirty="0" err="1"/>
              <a:t>flooding</a:t>
            </a:r>
            <a:r>
              <a:rPr lang="nl-NL" dirty="0"/>
              <a:t> </a:t>
            </a:r>
            <a:r>
              <a:rPr lang="nl-NL" dirty="0" err="1"/>
              <a:t>scenarios</a:t>
            </a:r>
            <a:r>
              <a:rPr lang="nl-NL" dirty="0"/>
              <a:t>: a </a:t>
            </a:r>
            <a:r>
              <a:rPr lang="nl-NL" dirty="0" err="1"/>
              <a:t>dike</a:t>
            </a:r>
            <a:r>
              <a:rPr lang="nl-NL" dirty="0"/>
              <a:t> </a:t>
            </a:r>
            <a:r>
              <a:rPr lang="nl-NL" dirty="0" err="1"/>
              <a:t>breach</a:t>
            </a:r>
            <a:r>
              <a:rPr lang="nl-NL" dirty="0"/>
              <a:t> at a </a:t>
            </a:r>
            <a:r>
              <a:rPr lang="nl-NL" dirty="0" err="1"/>
              <a:t>certain</a:t>
            </a:r>
            <a:r>
              <a:rPr lang="nl-NL" dirty="0"/>
              <a:t> </a:t>
            </a:r>
            <a:r>
              <a:rPr lang="nl-NL" dirty="0" err="1"/>
              <a:t>location</a:t>
            </a:r>
            <a:r>
              <a:rPr lang="nl-NL" dirty="0"/>
              <a:t> </a:t>
            </a:r>
            <a:r>
              <a:rPr lang="nl-NL" dirty="0" err="1"/>
              <a:t>and</a:t>
            </a:r>
            <a:r>
              <a:rPr lang="nl-NL" dirty="0"/>
              <a:t> a </a:t>
            </a:r>
            <a:r>
              <a:rPr lang="nl-NL" dirty="0" err="1"/>
              <a:t>certain</a:t>
            </a:r>
            <a:r>
              <a:rPr lang="nl-NL" dirty="0"/>
              <a:t> </a:t>
            </a:r>
            <a:r>
              <a:rPr lang="nl-NL" dirty="0" err="1"/>
              <a:t>duration</a:t>
            </a:r>
            <a:r>
              <a:rPr lang="nl-NL" dirty="0"/>
              <a:t> of </a:t>
            </a:r>
            <a:r>
              <a:rPr lang="nl-NL" dirty="0" err="1"/>
              <a:t>flooding</a:t>
            </a:r>
            <a:r>
              <a:rPr lang="nl-NL" dirty="0"/>
              <a:t> (</a:t>
            </a:r>
            <a:r>
              <a:rPr lang="nl-NL" dirty="0" err="1"/>
              <a:t>with</a:t>
            </a:r>
            <a:r>
              <a:rPr lang="nl-NL" dirty="0"/>
              <a:t> a </a:t>
            </a:r>
            <a:r>
              <a:rPr lang="nl-NL" dirty="0" err="1"/>
              <a:t>closed</a:t>
            </a:r>
            <a:r>
              <a:rPr lang="nl-NL" dirty="0"/>
              <a:t> Storm </a:t>
            </a:r>
            <a:r>
              <a:rPr lang="nl-NL" dirty="0" err="1"/>
              <a:t>Surge</a:t>
            </a:r>
            <a:r>
              <a:rPr lang="nl-NL" dirty="0"/>
              <a:t> Barrier)</a:t>
            </a:r>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8</a:t>
            </a:fld>
            <a:endParaRPr lang="nl-NL"/>
          </a:p>
        </p:txBody>
      </p:sp>
    </p:spTree>
    <p:extLst>
      <p:ext uri="{BB962C8B-B14F-4D97-AF65-F5344CB8AC3E}">
        <p14:creationId xmlns:p14="http://schemas.microsoft.com/office/powerpoint/2010/main" val="247717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Tree>
    <p:extLst>
      <p:ext uri="{BB962C8B-B14F-4D97-AF65-F5344CB8AC3E}">
        <p14:creationId xmlns:p14="http://schemas.microsoft.com/office/powerpoint/2010/main" val="58849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Tree>
    <p:extLst>
      <p:ext uri="{BB962C8B-B14F-4D97-AF65-F5344CB8AC3E}">
        <p14:creationId xmlns:p14="http://schemas.microsoft.com/office/powerpoint/2010/main" val="270609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3173801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Tree>
    <p:extLst>
      <p:ext uri="{BB962C8B-B14F-4D97-AF65-F5344CB8AC3E}">
        <p14:creationId xmlns:p14="http://schemas.microsoft.com/office/powerpoint/2010/main" val="185540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Fünfte Ebene</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Tree>
    <p:extLst>
      <p:ext uri="{BB962C8B-B14F-4D97-AF65-F5344CB8AC3E}">
        <p14:creationId xmlns:p14="http://schemas.microsoft.com/office/powerpoint/2010/main" val="3716471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378718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937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en-US"/>
              <a:t>Mastertitelformat bearbeiten</a:t>
            </a:r>
            <a:endParaRPr lang="de-DE" dirty="0"/>
          </a:p>
        </p:txBody>
      </p:sp>
      <p:sp>
        <p:nvSpPr>
          <p:cNvPr id="3" name="Inhaltsplatzhalter 2"/>
          <p:cNvSpPr>
            <a:spLocks noGrp="1"/>
          </p:cNvSpPr>
          <p:nvPr>
            <p:ph idx="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p:txBody>
      </p:sp>
      <p:sp>
        <p:nvSpPr>
          <p:cNvPr id="4" name="Textplatzhalter 3"/>
          <p:cNvSpPr>
            <a:spLocks noGrp="1"/>
          </p:cNvSpPr>
          <p:nvPr>
            <p:ph type="body" sz="half" idx="2"/>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Tree>
    <p:extLst>
      <p:ext uri="{BB962C8B-B14F-4D97-AF65-F5344CB8AC3E}">
        <p14:creationId xmlns:p14="http://schemas.microsoft.com/office/powerpoint/2010/main" val="177898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114538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Tree>
    <p:extLst>
      <p:ext uri="{BB962C8B-B14F-4D97-AF65-F5344CB8AC3E}">
        <p14:creationId xmlns:p14="http://schemas.microsoft.com/office/powerpoint/2010/main" val="2881294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Fünfte Ebene</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Tree>
    <p:extLst>
      <p:ext uri="{BB962C8B-B14F-4D97-AF65-F5344CB8AC3E}">
        <p14:creationId xmlns:p14="http://schemas.microsoft.com/office/powerpoint/2010/main" val="223148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Tree>
    <p:extLst>
      <p:ext uri="{BB962C8B-B14F-4D97-AF65-F5344CB8AC3E}">
        <p14:creationId xmlns:p14="http://schemas.microsoft.com/office/powerpoint/2010/main" val="225256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390727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841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en-US"/>
              <a:t>Mastertitelformat bearbeiten</a:t>
            </a:r>
            <a:endParaRPr lang="de-DE" dirty="0"/>
          </a:p>
        </p:txBody>
      </p:sp>
      <p:sp>
        <p:nvSpPr>
          <p:cNvPr id="3" name="Inhaltsplatzhalter 2"/>
          <p:cNvSpPr>
            <a:spLocks noGrp="1"/>
          </p:cNvSpPr>
          <p:nvPr>
            <p:ph idx="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p:txBody>
      </p:sp>
      <p:sp>
        <p:nvSpPr>
          <p:cNvPr id="4" name="Textplatzhalter 3"/>
          <p:cNvSpPr>
            <a:spLocks noGrp="1"/>
          </p:cNvSpPr>
          <p:nvPr>
            <p:ph type="body" sz="half" idx="2"/>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Tree>
    <p:extLst>
      <p:ext uri="{BB962C8B-B14F-4D97-AF65-F5344CB8AC3E}">
        <p14:creationId xmlns:p14="http://schemas.microsoft.com/office/powerpoint/2010/main" val="2245526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2214263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Tree>
    <p:extLst>
      <p:ext uri="{BB962C8B-B14F-4D97-AF65-F5344CB8AC3E}">
        <p14:creationId xmlns:p14="http://schemas.microsoft.com/office/powerpoint/2010/main" val="2130640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Fünfte Ebene</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Tree>
    <p:extLst>
      <p:ext uri="{BB962C8B-B14F-4D97-AF65-F5344CB8AC3E}">
        <p14:creationId xmlns:p14="http://schemas.microsoft.com/office/powerpoint/2010/main" val="3245053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2056512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916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1_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en-US"/>
              <a:t>Mastertitelformat bearbeiten</a:t>
            </a:r>
            <a:endParaRPr lang="de-DE" dirty="0"/>
          </a:p>
        </p:txBody>
      </p:sp>
      <p:sp>
        <p:nvSpPr>
          <p:cNvPr id="3" name="Inhaltsplatzhalter 2"/>
          <p:cNvSpPr>
            <a:spLocks noGrp="1"/>
          </p:cNvSpPr>
          <p:nvPr>
            <p:ph idx="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p:txBody>
      </p:sp>
      <p:sp>
        <p:nvSpPr>
          <p:cNvPr id="4" name="Textplatzhalter 3"/>
          <p:cNvSpPr>
            <a:spLocks noGrp="1"/>
          </p:cNvSpPr>
          <p:nvPr>
            <p:ph type="body" sz="half" idx="2"/>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Tree>
    <p:extLst>
      <p:ext uri="{BB962C8B-B14F-4D97-AF65-F5344CB8AC3E}">
        <p14:creationId xmlns:p14="http://schemas.microsoft.com/office/powerpoint/2010/main" val="684156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 </a:t>
            </a:r>
            <a:r>
              <a:rPr lang="de-DE" dirty="0" err="1"/>
              <a:t>subline</a:t>
            </a:r>
            <a:endParaRPr lang="de-DE" dirty="0"/>
          </a:p>
        </p:txBody>
      </p:sp>
      <p:sp>
        <p:nvSpPr>
          <p:cNvPr id="8" name="Titelplatzhalter 1"/>
          <p:cNvSpPr>
            <a:spLocks noGrp="1"/>
          </p:cNvSpPr>
          <p:nvPr>
            <p:ph type="title" hasCustomPrompt="1"/>
          </p:nvPr>
        </p:nvSpPr>
        <p:spPr>
          <a:xfrm>
            <a:off x="1031575" y="1374190"/>
            <a:ext cx="7801197" cy="478653"/>
          </a:xfrm>
          <a:prstGeom prst="rect">
            <a:avLst/>
          </a:prstGeom>
        </p:spPr>
        <p:txBody>
          <a:bodyPr vert="horz" lIns="0" tIns="45720" rIns="91440" bIns="45720" rtlCol="0" anchor="t">
            <a:normAutofit/>
          </a:bodyPr>
          <a:lstStyle>
            <a:lvl1pPr>
              <a:defRPr/>
            </a:lvl1pPr>
          </a:lstStyle>
          <a:p>
            <a:r>
              <a:rPr lang="en-US" dirty="0"/>
              <a:t>Edit master title format</a:t>
            </a:r>
            <a:endParaRPr lang="de-DE" dirty="0"/>
          </a:p>
        </p:txBody>
      </p:sp>
    </p:spTree>
    <p:extLst>
      <p:ext uri="{BB962C8B-B14F-4D97-AF65-F5344CB8AC3E}">
        <p14:creationId xmlns:p14="http://schemas.microsoft.com/office/powerpoint/2010/main" val="198524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Klik for at redigere i master</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Andet niveau</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Tredje niveau</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Fjerde niveau</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Femte niveau</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Tree>
    <p:extLst>
      <p:ext uri="{BB962C8B-B14F-4D97-AF65-F5344CB8AC3E}">
        <p14:creationId xmlns:p14="http://schemas.microsoft.com/office/powerpoint/2010/main" val="1366479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baseline="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Edit master text format </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9" name="Titelplatzhalter 1"/>
          <p:cNvSpPr>
            <a:spLocks noGrp="1"/>
          </p:cNvSpPr>
          <p:nvPr>
            <p:ph type="title" hasCustomPrompt="1"/>
          </p:nvPr>
        </p:nvSpPr>
        <p:spPr>
          <a:xfrm>
            <a:off x="1031575" y="1374190"/>
            <a:ext cx="7801197" cy="478653"/>
          </a:xfrm>
          <a:prstGeom prst="rect">
            <a:avLst/>
          </a:prstGeom>
        </p:spPr>
        <p:txBody>
          <a:bodyPr vert="horz" lIns="0" tIns="45720" rIns="91440" bIns="45720" rtlCol="0" anchor="t">
            <a:normAutofit/>
          </a:bodyPr>
          <a:lstStyle>
            <a:lvl1pPr>
              <a:defRPr/>
            </a:lvl1pPr>
          </a:lstStyle>
          <a:p>
            <a:r>
              <a:rPr lang="en-US" dirty="0"/>
              <a:t>Edit master title format</a:t>
            </a:r>
            <a:endParaRPr lang="de-DE" dirty="0"/>
          </a:p>
        </p:txBody>
      </p:sp>
      <p:sp>
        <p:nvSpPr>
          <p:cNvPr id="11" name="Inhaltsplatzhalter 2"/>
          <p:cNvSpPr>
            <a:spLocks noGrp="1"/>
          </p:cNvSpPr>
          <p:nvPr>
            <p:ph sz="half" idx="13" hasCustomPrompt="1"/>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1800" baseline="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Edit master text format </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4178751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format</a:t>
            </a:r>
          </a:p>
        </p:txBody>
      </p:sp>
      <p:sp>
        <p:nvSpPr>
          <p:cNvPr id="10" name="Titelplatzhalter 1"/>
          <p:cNvSpPr>
            <a:spLocks noGrp="1"/>
          </p:cNvSpPr>
          <p:nvPr>
            <p:ph type="title" hasCustomPrompt="1"/>
          </p:nvPr>
        </p:nvSpPr>
        <p:spPr>
          <a:xfrm>
            <a:off x="1031575" y="1374190"/>
            <a:ext cx="7801197" cy="478653"/>
          </a:xfrm>
          <a:prstGeom prst="rect">
            <a:avLst/>
          </a:prstGeom>
        </p:spPr>
        <p:txBody>
          <a:bodyPr vert="horz" lIns="0" tIns="45720" rIns="91440" bIns="45720" rtlCol="0" anchor="t">
            <a:normAutofit/>
          </a:bodyPr>
          <a:lstStyle>
            <a:lvl1pPr>
              <a:defRPr/>
            </a:lvl1pPr>
          </a:lstStyle>
          <a:p>
            <a:r>
              <a:rPr lang="en-US" dirty="0"/>
              <a:t>Edit master title format</a:t>
            </a:r>
            <a:endParaRPr lang="de-DE" dirty="0"/>
          </a:p>
        </p:txBody>
      </p:sp>
      <p:sp>
        <p:nvSpPr>
          <p:cNvPr id="11" name="Inhaltsplatzhalter 2"/>
          <p:cNvSpPr>
            <a:spLocks noGrp="1"/>
          </p:cNvSpPr>
          <p:nvPr>
            <p:ph sz="half" idx="13" hasCustomPrompt="1"/>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Edit master text format </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Inhaltsplatzhalter 2"/>
          <p:cNvSpPr>
            <a:spLocks noGrp="1"/>
          </p:cNvSpPr>
          <p:nvPr>
            <p:ph sz="half" idx="14" hasCustomPrompt="1"/>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baseline="0"/>
            </a:lvl2pPr>
            <a:lvl3pPr>
              <a:defRPr sz="20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Edit master text format </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Second level</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Third level</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Fourth level</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Fifth level</a:t>
            </a:r>
            <a:endParaRPr lang="de-DE" dirty="0"/>
          </a:p>
        </p:txBody>
      </p:sp>
      <p:sp>
        <p:nvSpPr>
          <p:cNvPr id="13" name="Textplatzhalter 2"/>
          <p:cNvSpPr>
            <a:spLocks noGrp="1"/>
          </p:cNvSpPr>
          <p:nvPr>
            <p:ph type="body" idx="15" hasCustomPrompt="1"/>
          </p:nvPr>
        </p:nvSpPr>
        <p:spPr>
          <a:xfrm>
            <a:off x="5003068" y="2314475"/>
            <a:ext cx="3829704" cy="394858"/>
          </a:xfrm>
        </p:spPr>
        <p:txBody>
          <a:bodyPr anchor="t"/>
          <a:lstStyle>
            <a:lvl1pPr marL="0" indent="0">
              <a:buNone/>
              <a:defRPr sz="2400" b="0" i="0" baseline="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format</a:t>
            </a:r>
          </a:p>
        </p:txBody>
      </p:sp>
    </p:spTree>
    <p:extLst>
      <p:ext uri="{BB962C8B-B14F-4D97-AF65-F5344CB8AC3E}">
        <p14:creationId xmlns:p14="http://schemas.microsoft.com/office/powerpoint/2010/main" val="2278193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hasCustomPrompt="1"/>
          </p:nvPr>
        </p:nvSpPr>
        <p:spPr>
          <a:xfrm>
            <a:off x="1031575" y="1374190"/>
            <a:ext cx="7801197" cy="478653"/>
          </a:xfrm>
          <a:prstGeom prst="rect">
            <a:avLst/>
          </a:prstGeom>
        </p:spPr>
        <p:txBody>
          <a:bodyPr vert="horz" lIns="0" tIns="45720" rIns="91440" bIns="45720" rtlCol="0" anchor="t">
            <a:normAutofit/>
          </a:bodyPr>
          <a:lstStyle>
            <a:lvl1pPr>
              <a:defRPr/>
            </a:lvl1pPr>
          </a:lstStyle>
          <a:p>
            <a:r>
              <a:rPr lang="en-US" dirty="0"/>
              <a:t>Edit master title format</a:t>
            </a:r>
            <a:endParaRPr lang="de-DE" dirty="0"/>
          </a:p>
        </p:txBody>
      </p:sp>
    </p:spTree>
    <p:extLst>
      <p:ext uri="{BB962C8B-B14F-4D97-AF65-F5344CB8AC3E}">
        <p14:creationId xmlns:p14="http://schemas.microsoft.com/office/powerpoint/2010/main" val="2810094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0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en-US" dirty="0"/>
              <a:t>Edit master title format</a:t>
            </a:r>
            <a:endParaRPr lang="de-DE" dirty="0"/>
          </a:p>
        </p:txBody>
      </p:sp>
      <p:sp>
        <p:nvSpPr>
          <p:cNvPr id="3" name="Inhaltsplatzhalter 2"/>
          <p:cNvSpPr>
            <a:spLocks noGrp="1"/>
          </p:cNvSpPr>
          <p:nvPr>
            <p:ph idx="1" hasCustomPrompt="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20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Edit master text format</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Second level</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Third level</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Fourth level</a:t>
            </a:r>
          </a:p>
        </p:txBody>
      </p:sp>
      <p:sp>
        <p:nvSpPr>
          <p:cNvPr id="4" name="Textplatzhalter 3"/>
          <p:cNvSpPr>
            <a:spLocks noGrp="1"/>
          </p:cNvSpPr>
          <p:nvPr>
            <p:ph type="body" sz="half" idx="2" hasCustomPrompt="1"/>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format</a:t>
            </a:r>
          </a:p>
        </p:txBody>
      </p:sp>
    </p:spTree>
    <p:extLst>
      <p:ext uri="{BB962C8B-B14F-4D97-AF65-F5344CB8AC3E}">
        <p14:creationId xmlns:p14="http://schemas.microsoft.com/office/powerpoint/2010/main" val="838388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631524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Tree>
    <p:extLst>
      <p:ext uri="{BB962C8B-B14F-4D97-AF65-F5344CB8AC3E}">
        <p14:creationId xmlns:p14="http://schemas.microsoft.com/office/powerpoint/2010/main" val="2374769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Fünfte Ebene</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Tree>
    <p:extLst>
      <p:ext uri="{BB962C8B-B14F-4D97-AF65-F5344CB8AC3E}">
        <p14:creationId xmlns:p14="http://schemas.microsoft.com/office/powerpoint/2010/main" val="762014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4119213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1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Tree>
    <p:extLst>
      <p:ext uri="{BB962C8B-B14F-4D97-AF65-F5344CB8AC3E}">
        <p14:creationId xmlns:p14="http://schemas.microsoft.com/office/powerpoint/2010/main" val="1826868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en-US"/>
              <a:t>Mastertitelformat bearbeiten</a:t>
            </a:r>
            <a:endParaRPr lang="de-DE" dirty="0"/>
          </a:p>
        </p:txBody>
      </p:sp>
      <p:sp>
        <p:nvSpPr>
          <p:cNvPr id="3" name="Inhaltsplatzhalter 2"/>
          <p:cNvSpPr>
            <a:spLocks noGrp="1"/>
          </p:cNvSpPr>
          <p:nvPr>
            <p:ph idx="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p:txBody>
      </p:sp>
      <p:sp>
        <p:nvSpPr>
          <p:cNvPr id="4" name="Textplatzhalter 3"/>
          <p:cNvSpPr>
            <a:spLocks noGrp="1"/>
          </p:cNvSpPr>
          <p:nvPr>
            <p:ph type="body" sz="half" idx="2"/>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Tree>
    <p:extLst>
      <p:ext uri="{BB962C8B-B14F-4D97-AF65-F5344CB8AC3E}">
        <p14:creationId xmlns:p14="http://schemas.microsoft.com/office/powerpoint/2010/main" val="72951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38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da-DK"/>
              <a:t>Klik for at redigere i master</a:t>
            </a:r>
            <a:endParaRPr lang="de-DE" dirty="0"/>
          </a:p>
        </p:txBody>
      </p:sp>
      <p:sp>
        <p:nvSpPr>
          <p:cNvPr id="3" name="Inhaltsplatzhalter 2"/>
          <p:cNvSpPr>
            <a:spLocks noGrp="1"/>
          </p:cNvSpPr>
          <p:nvPr>
            <p:ph idx="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Klik for at redigere i master</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Andet niveau</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Tredje niveau</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Fjerde niveau</a:t>
            </a:r>
          </a:p>
        </p:txBody>
      </p:sp>
      <p:sp>
        <p:nvSpPr>
          <p:cNvPr id="4" name="Textplatzhalter 3"/>
          <p:cNvSpPr>
            <a:spLocks noGrp="1"/>
          </p:cNvSpPr>
          <p:nvPr>
            <p:ph type="body" sz="half" idx="2"/>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extLst>
      <p:ext uri="{BB962C8B-B14F-4D97-AF65-F5344CB8AC3E}">
        <p14:creationId xmlns:p14="http://schemas.microsoft.com/office/powerpoint/2010/main" val="405884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Tree>
    <p:extLst>
      <p:ext uri="{BB962C8B-B14F-4D97-AF65-F5344CB8AC3E}">
        <p14:creationId xmlns:p14="http://schemas.microsoft.com/office/powerpoint/2010/main" val="112578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Tree>
    <p:extLst>
      <p:ext uri="{BB962C8B-B14F-4D97-AF65-F5344CB8AC3E}">
        <p14:creationId xmlns:p14="http://schemas.microsoft.com/office/powerpoint/2010/main" val="227032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Klik for at redigere i master</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Andet niveau</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Tredje niveau</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Fjerde niveau</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Femte niveau</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Tree>
    <p:extLst>
      <p:ext uri="{BB962C8B-B14F-4D97-AF65-F5344CB8AC3E}">
        <p14:creationId xmlns:p14="http://schemas.microsoft.com/office/powerpoint/2010/main" val="147426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emf"/><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5.emf"/><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4.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3.emf"/><Relationship Id="rId4" Type="http://schemas.openxmlformats.org/officeDocument/2006/relationships/slideLayout" Target="../slideLayouts/slideLayout32.xml"/><Relationship Id="rId9" Type="http://schemas.openxmlformats.org/officeDocument/2006/relationships/image" Target="../media/image10.jp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7.xml"/><Relationship Id="rId7"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6.emf"/><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 3" descr="NSRP-2014-Combination_4-Combinatio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73663"/>
            <a:ext cx="9144000" cy="1905000"/>
          </a:xfrm>
          <a:prstGeom prst="rect">
            <a:avLst/>
          </a:prstGeom>
        </p:spPr>
      </p:pic>
      <p:sp>
        <p:nvSpPr>
          <p:cNvPr id="2"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e-DE" dirty="0"/>
              <a:t>MASTERTITEL</a:t>
            </a:r>
          </a:p>
        </p:txBody>
      </p:sp>
      <p:sp>
        <p:nvSpPr>
          <p:cNvPr id="3" name="Textplatzhalter 2"/>
          <p:cNvSpPr>
            <a:spLocks noGrp="1"/>
          </p:cNvSpPr>
          <p:nvPr>
            <p:ph type="body" idx="1"/>
          </p:nvPr>
        </p:nvSpPr>
        <p:spPr>
          <a:xfrm>
            <a:off x="1031574" y="2245361"/>
            <a:ext cx="7801198" cy="3880802"/>
          </a:xfrm>
          <a:prstGeom prst="rect">
            <a:avLst/>
          </a:prstGeom>
        </p:spPr>
        <p:txBody>
          <a:bodyPr vert="horz" lIns="0" tIns="45720" rIns="91440" bIns="45720" rtlCol="0">
            <a:normAutofit/>
          </a:bodyPr>
          <a:lstStyle/>
          <a:p>
            <a:pPr lvl="0"/>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lvl="0"/>
            <a:endParaRPr lang="de-DE" dirty="0"/>
          </a:p>
        </p:txBody>
      </p:sp>
      <p:pic>
        <p:nvPicPr>
          <p:cNvPr id="5" name="Bild 4" descr="INTERREG-North-Sea-Region-Logo-nSF-DF-CMYK.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2049" y="125857"/>
            <a:ext cx="2554224" cy="1039368"/>
          </a:xfrm>
          <a:prstGeom prst="rect">
            <a:avLst/>
          </a:prstGeom>
        </p:spPr>
      </p:pic>
      <p:pic>
        <p:nvPicPr>
          <p:cNvPr id="6" name="Bild 5" descr="interreg_icon_combating-climate_neg_CMYK.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74229" y="273909"/>
            <a:ext cx="485376" cy="485376"/>
          </a:xfrm>
          <a:prstGeom prst="rect">
            <a:avLst/>
          </a:prstGeom>
        </p:spPr>
      </p:pic>
      <p:pic>
        <p:nvPicPr>
          <p:cNvPr id="7" name="Bild 6" descr="interreg_icon_enviroment_neg_CMYK.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12605" y="273909"/>
            <a:ext cx="485376" cy="485376"/>
          </a:xfrm>
          <a:prstGeom prst="rect">
            <a:avLst/>
          </a:prstGeom>
        </p:spPr>
      </p:pic>
      <p:pic>
        <p:nvPicPr>
          <p:cNvPr id="8" name="Bild 7" descr="interreg_icon_research_and_innovation_neg_CMYK.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62352" y="273908"/>
            <a:ext cx="486411" cy="486411"/>
          </a:xfrm>
          <a:prstGeom prst="rect">
            <a:avLst/>
          </a:prstGeom>
        </p:spPr>
      </p:pic>
      <p:pic>
        <p:nvPicPr>
          <p:cNvPr id="9" name="Bild 8" descr="interreg_icon_sustainable_neg_CMYK.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02916" y="273909"/>
            <a:ext cx="485376" cy="485376"/>
          </a:xfrm>
          <a:prstGeom prst="rect">
            <a:avLst/>
          </a:prstGeom>
        </p:spPr>
      </p:pic>
    </p:spTree>
    <p:extLst>
      <p:ext uri="{BB962C8B-B14F-4D97-AF65-F5344CB8AC3E}">
        <p14:creationId xmlns:p14="http://schemas.microsoft.com/office/powerpoint/2010/main" val="29181049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49" r:id="rId7"/>
    <p:sldLayoutId id="2147483652" r:id="rId8"/>
    <p:sldLayoutId id="2147483653" r:id="rId9"/>
    <p:sldLayoutId id="2147483654" r:id="rId10"/>
  </p:sldLayoutIdLst>
  <p:txStyles>
    <p:titleStyle>
      <a:lvl1pPr algn="l" defTabSz="457200" rtl="0" eaLnBrk="1" latinLnBrk="0" hangingPunct="1">
        <a:spcBef>
          <a:spcPct val="0"/>
        </a:spcBef>
        <a:buNone/>
        <a:tabLst>
          <a:tab pos="536575" algn="l"/>
        </a:tabLst>
        <a:defRPr sz="3400" b="0" i="0" kern="1200">
          <a:solidFill>
            <a:srgbClr val="002542"/>
          </a:solidFill>
          <a:latin typeface="Univers LT Std 55"/>
          <a:ea typeface="+mj-ea"/>
          <a:cs typeface="Univers LT Std 55"/>
        </a:defRPr>
      </a:lvl1pPr>
    </p:titleStyle>
    <p:body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2400" b="0" i="0" kern="1200">
          <a:solidFill>
            <a:srgbClr val="00325A"/>
          </a:solidFill>
          <a:latin typeface="Univers LT Std 45 Light"/>
          <a:ea typeface="+mn-ea"/>
          <a:cs typeface="Univers LT Std 45 Light"/>
        </a:defRPr>
      </a:lvl1pPr>
      <a:lvl2pPr marL="400050" marR="0" indent="0" algn="l" defTabSz="457200" rtl="0" eaLnBrk="1" fontAlgn="auto" latinLnBrk="0" hangingPunct="1">
        <a:lnSpc>
          <a:spcPct val="100000"/>
        </a:lnSpc>
        <a:spcBef>
          <a:spcPct val="20000"/>
        </a:spcBef>
        <a:spcAft>
          <a:spcPts val="0"/>
        </a:spcAft>
        <a:buClrTx/>
        <a:buSzPct val="90000"/>
        <a:buFont typeface="Lucida Grande"/>
        <a:buNone/>
        <a:tabLst>
          <a:tab pos="360363" algn="l"/>
        </a:tabLst>
        <a:defRPr sz="1400" b="0" i="0" kern="1200">
          <a:solidFill>
            <a:srgbClr val="00325A"/>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descr="NSRP-2014-Wavelines_Research and Innovati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173663"/>
            <a:ext cx="9144000" cy="1905000"/>
          </a:xfrm>
          <a:prstGeom prst="rect">
            <a:avLst/>
          </a:prstGeom>
        </p:spPr>
      </p:pic>
      <p:sp>
        <p:nvSpPr>
          <p:cNvPr id="2"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e-DE" dirty="0"/>
              <a:t>MASTERTITEL</a:t>
            </a:r>
          </a:p>
        </p:txBody>
      </p:sp>
      <p:sp>
        <p:nvSpPr>
          <p:cNvPr id="3" name="Textplatzhalter 2"/>
          <p:cNvSpPr>
            <a:spLocks noGrp="1"/>
          </p:cNvSpPr>
          <p:nvPr>
            <p:ph type="body" idx="1"/>
          </p:nvPr>
        </p:nvSpPr>
        <p:spPr>
          <a:xfrm>
            <a:off x="1031574" y="2245361"/>
            <a:ext cx="7801198" cy="3880802"/>
          </a:xfrm>
          <a:prstGeom prst="rect">
            <a:avLst/>
          </a:prstGeom>
        </p:spPr>
        <p:txBody>
          <a:bodyPr vert="horz" lIns="0" tIns="45720" rIns="91440" bIns="45720" rtlCol="0">
            <a:normAutofit/>
          </a:bodyPr>
          <a:lstStyle/>
          <a:p>
            <a:pPr lvl="0"/>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lvl="0"/>
            <a:endParaRPr lang="de-DE" dirty="0"/>
          </a:p>
        </p:txBody>
      </p:sp>
      <p:pic>
        <p:nvPicPr>
          <p:cNvPr id="7" name="Bild 6" descr="INTERREG-North-Sea-Region-Logo-nSF-DF-CMY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049" y="125857"/>
            <a:ext cx="2554224" cy="1039368"/>
          </a:xfrm>
          <a:prstGeom prst="rect">
            <a:avLst/>
          </a:prstGeom>
        </p:spPr>
      </p:pic>
      <p:pic>
        <p:nvPicPr>
          <p:cNvPr id="9" name="Bild 8" descr="interreg_icon_research_and_innovation_neg_CMYK.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1881" y="273909"/>
            <a:ext cx="486411" cy="486411"/>
          </a:xfrm>
          <a:prstGeom prst="rect">
            <a:avLst/>
          </a:prstGeom>
        </p:spPr>
      </p:pic>
    </p:spTree>
    <p:extLst>
      <p:ext uri="{BB962C8B-B14F-4D97-AF65-F5344CB8AC3E}">
        <p14:creationId xmlns:p14="http://schemas.microsoft.com/office/powerpoint/2010/main" val="359710195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l" defTabSz="457200" rtl="0" eaLnBrk="1" latinLnBrk="0" hangingPunct="1">
        <a:spcBef>
          <a:spcPct val="0"/>
        </a:spcBef>
        <a:buNone/>
        <a:tabLst>
          <a:tab pos="536575" algn="l"/>
        </a:tabLst>
        <a:defRPr sz="3400" b="0" i="0" kern="1200">
          <a:solidFill>
            <a:srgbClr val="002542"/>
          </a:solidFill>
          <a:latin typeface="Univers LT Std 55"/>
          <a:ea typeface="+mj-ea"/>
          <a:cs typeface="Univers LT Std 55"/>
        </a:defRPr>
      </a:lvl1pPr>
    </p:titleStyle>
    <p:body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2400" b="0" i="0" kern="1200">
          <a:solidFill>
            <a:srgbClr val="00325A"/>
          </a:solidFill>
          <a:latin typeface="Univers LT Std 45 Light"/>
          <a:ea typeface="+mn-ea"/>
          <a:cs typeface="Univers LT Std 45 Light"/>
        </a:defRPr>
      </a:lvl1pPr>
      <a:lvl2pPr marL="400050" marR="0" indent="0" algn="l" defTabSz="457200" rtl="0" eaLnBrk="1" fontAlgn="auto" latinLnBrk="0" hangingPunct="1">
        <a:lnSpc>
          <a:spcPct val="100000"/>
        </a:lnSpc>
        <a:spcBef>
          <a:spcPct val="20000"/>
        </a:spcBef>
        <a:spcAft>
          <a:spcPts val="0"/>
        </a:spcAft>
        <a:buClrTx/>
        <a:buSzPct val="90000"/>
        <a:buFont typeface="Lucida Grande"/>
        <a:buNone/>
        <a:tabLst>
          <a:tab pos="360363" algn="l"/>
        </a:tabLst>
        <a:defRPr sz="1400" b="0" i="0" kern="1200">
          <a:solidFill>
            <a:srgbClr val="00325A"/>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 5" descr="NSRP-2014-Wavelines_Environment and Resource Efficiency.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173663"/>
            <a:ext cx="9144000" cy="1905000"/>
          </a:xfrm>
          <a:prstGeom prst="rect">
            <a:avLst/>
          </a:prstGeom>
        </p:spPr>
      </p:pic>
      <p:sp>
        <p:nvSpPr>
          <p:cNvPr id="2"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e-DE" dirty="0"/>
              <a:t>MASTERTITEL</a:t>
            </a:r>
          </a:p>
        </p:txBody>
      </p:sp>
      <p:sp>
        <p:nvSpPr>
          <p:cNvPr id="3" name="Textplatzhalter 2"/>
          <p:cNvSpPr>
            <a:spLocks noGrp="1"/>
          </p:cNvSpPr>
          <p:nvPr>
            <p:ph type="body" idx="1"/>
          </p:nvPr>
        </p:nvSpPr>
        <p:spPr>
          <a:xfrm>
            <a:off x="1031574" y="2245361"/>
            <a:ext cx="7801198" cy="3880802"/>
          </a:xfrm>
          <a:prstGeom prst="rect">
            <a:avLst/>
          </a:prstGeom>
        </p:spPr>
        <p:txBody>
          <a:bodyPr vert="horz" lIns="0" tIns="45720" rIns="91440" bIns="45720" rtlCol="0">
            <a:normAutofit/>
          </a:bodyPr>
          <a:lstStyle/>
          <a:p>
            <a:pPr lvl="0"/>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lvl="0"/>
            <a:endParaRPr lang="de-DE" dirty="0"/>
          </a:p>
        </p:txBody>
      </p:sp>
      <p:pic>
        <p:nvPicPr>
          <p:cNvPr id="7" name="Bild 6" descr="INTERREG-North-Sea-Region-Logo-nSF-DF-CMYK.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2049" y="125857"/>
            <a:ext cx="2554224" cy="1039368"/>
          </a:xfrm>
          <a:prstGeom prst="rect">
            <a:avLst/>
          </a:prstGeom>
        </p:spPr>
      </p:pic>
      <p:pic>
        <p:nvPicPr>
          <p:cNvPr id="9" name="Bild 8" descr="interreg_icon_enviroment_neg_CMYK.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02916" y="274943"/>
            <a:ext cx="485376" cy="485376"/>
          </a:xfrm>
          <a:prstGeom prst="rect">
            <a:avLst/>
          </a:prstGeom>
        </p:spPr>
      </p:pic>
    </p:spTree>
    <p:extLst>
      <p:ext uri="{BB962C8B-B14F-4D97-AF65-F5344CB8AC3E}">
        <p14:creationId xmlns:p14="http://schemas.microsoft.com/office/powerpoint/2010/main" val="21799182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92" r:id="rId7"/>
    <p:sldLayoutId id="2147483693" r:id="rId8"/>
    <p:sldLayoutId id="2147483694" r:id="rId9"/>
    <p:sldLayoutId id="2147483695" r:id="rId10"/>
    <p:sldLayoutId id="2147483696" r:id="rId11"/>
    <p:sldLayoutId id="2147483697" r:id="rId12"/>
  </p:sldLayoutIdLst>
  <p:txStyles>
    <p:titleStyle>
      <a:lvl1pPr algn="l" defTabSz="457200" rtl="0" eaLnBrk="1" latinLnBrk="0" hangingPunct="1">
        <a:spcBef>
          <a:spcPct val="0"/>
        </a:spcBef>
        <a:buNone/>
        <a:tabLst>
          <a:tab pos="536575" algn="l"/>
        </a:tabLst>
        <a:defRPr sz="3400" b="0" i="0" kern="1200">
          <a:solidFill>
            <a:srgbClr val="002542"/>
          </a:solidFill>
          <a:latin typeface="Univers LT Std 55"/>
          <a:ea typeface="+mj-ea"/>
          <a:cs typeface="Univers LT Std 55"/>
        </a:defRPr>
      </a:lvl1pPr>
    </p:titleStyle>
    <p:body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2400" b="0" i="0" kern="1200">
          <a:solidFill>
            <a:srgbClr val="00325A"/>
          </a:solidFill>
          <a:latin typeface="Univers LT Std 45 Light"/>
          <a:ea typeface="+mn-ea"/>
          <a:cs typeface="Univers LT Std 45 Light"/>
        </a:defRPr>
      </a:lvl1pPr>
      <a:lvl2pPr marL="400050" marR="0" indent="0" algn="l" defTabSz="457200" rtl="0" eaLnBrk="1" fontAlgn="auto" latinLnBrk="0" hangingPunct="1">
        <a:lnSpc>
          <a:spcPct val="100000"/>
        </a:lnSpc>
        <a:spcBef>
          <a:spcPct val="20000"/>
        </a:spcBef>
        <a:spcAft>
          <a:spcPts val="0"/>
        </a:spcAft>
        <a:buClrTx/>
        <a:buSzPct val="90000"/>
        <a:buFont typeface="Lucida Grande"/>
        <a:buNone/>
        <a:tabLst>
          <a:tab pos="360363" algn="l"/>
        </a:tabLst>
        <a:defRPr sz="1400" b="0" i="0" kern="1200">
          <a:solidFill>
            <a:srgbClr val="00325A"/>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descr="NSRP-2014-Wavelines_Combating Climate Chan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173663"/>
            <a:ext cx="9144000" cy="1905000"/>
          </a:xfrm>
          <a:prstGeom prst="rect">
            <a:avLst/>
          </a:prstGeom>
        </p:spPr>
      </p:pic>
      <p:sp>
        <p:nvSpPr>
          <p:cNvPr id="2"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e-DE" dirty="0"/>
              <a:t>MASTER TITLE</a:t>
            </a:r>
          </a:p>
        </p:txBody>
      </p:sp>
      <p:sp>
        <p:nvSpPr>
          <p:cNvPr id="3" name="Textplatzhalter 2"/>
          <p:cNvSpPr>
            <a:spLocks noGrp="1"/>
          </p:cNvSpPr>
          <p:nvPr>
            <p:ph type="body" idx="1"/>
          </p:nvPr>
        </p:nvSpPr>
        <p:spPr>
          <a:xfrm>
            <a:off x="1031574" y="2245361"/>
            <a:ext cx="7801198" cy="3880802"/>
          </a:xfrm>
          <a:prstGeom prst="rect">
            <a:avLst/>
          </a:prstGeom>
        </p:spPr>
        <p:txBody>
          <a:bodyPr vert="horz" lIns="0" tIns="45720" rIns="91440" bIns="45720" rtlCol="0">
            <a:normAutofit/>
          </a:bodyPr>
          <a:lstStyle/>
          <a:p>
            <a:pPr lvl="0"/>
            <a:r>
              <a:rPr lang="de-DE" dirty="0"/>
              <a:t>Master </a:t>
            </a:r>
            <a:r>
              <a:rPr lang="de-DE" dirty="0" err="1"/>
              <a:t>text</a:t>
            </a:r>
            <a:r>
              <a:rPr lang="de-DE" dirty="0"/>
              <a:t> </a:t>
            </a:r>
            <a:r>
              <a:rPr lang="de-DE" dirty="0" err="1"/>
              <a:t>format</a:t>
            </a:r>
            <a:endParaRPr lang="de-DE" dirty="0"/>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 </a:t>
            </a:r>
            <a:r>
              <a:rPr lang="de-DE" dirty="0" err="1"/>
              <a:t>text</a:t>
            </a:r>
            <a:r>
              <a:rPr lang="de-DE" dirty="0"/>
              <a:t> </a:t>
            </a:r>
            <a:r>
              <a:rPr lang="de-DE" dirty="0" err="1"/>
              <a:t>format</a:t>
            </a:r>
            <a:endParaRPr lang="de-DE" dirty="0"/>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 </a:t>
            </a:r>
            <a:r>
              <a:rPr lang="de-DE" dirty="0" err="1"/>
              <a:t>text</a:t>
            </a:r>
            <a:r>
              <a:rPr lang="de-DE" dirty="0"/>
              <a:t> </a:t>
            </a:r>
            <a:r>
              <a:rPr lang="de-DE" dirty="0" err="1"/>
              <a:t>format</a:t>
            </a:r>
            <a:endParaRPr lang="de-DE" dirty="0"/>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 </a:t>
            </a:r>
            <a:r>
              <a:rPr lang="de-DE" dirty="0" err="1"/>
              <a:t>text</a:t>
            </a:r>
            <a:r>
              <a:rPr lang="de-DE" dirty="0"/>
              <a:t> </a:t>
            </a:r>
            <a:r>
              <a:rPr lang="de-DE" dirty="0" err="1"/>
              <a:t>format</a:t>
            </a: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 </a:t>
            </a:r>
            <a:r>
              <a:rPr lang="de-DE" dirty="0" err="1"/>
              <a:t>text</a:t>
            </a:r>
            <a:r>
              <a:rPr lang="de-DE" dirty="0"/>
              <a:t> </a:t>
            </a:r>
            <a:r>
              <a:rPr lang="de-DE" dirty="0" err="1"/>
              <a:t>format</a:t>
            </a:r>
            <a:r>
              <a:rPr lang="de-DE" dirty="0"/>
              <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 </a:t>
            </a:r>
            <a:r>
              <a:rPr lang="de-DE" dirty="0" err="1"/>
              <a:t>text</a:t>
            </a:r>
            <a:r>
              <a:rPr lang="de-DE" dirty="0"/>
              <a:t> </a:t>
            </a:r>
            <a:r>
              <a:rPr lang="de-DE" dirty="0" err="1"/>
              <a:t>format</a:t>
            </a:r>
            <a:r>
              <a:rPr lang="de-DE" dirty="0"/>
              <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 </a:t>
            </a:r>
            <a:r>
              <a:rPr lang="de-DE" dirty="0" err="1"/>
              <a:t>text</a:t>
            </a:r>
            <a:r>
              <a:rPr lang="de-DE" dirty="0"/>
              <a:t> </a:t>
            </a:r>
            <a:r>
              <a:rPr lang="de-DE" dirty="0" err="1"/>
              <a:t>format</a:t>
            </a:r>
            <a:r>
              <a:rPr lang="de-DE" dirty="0"/>
              <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lvl="0"/>
            <a:endParaRPr lang="de-DE" dirty="0"/>
          </a:p>
        </p:txBody>
      </p:sp>
      <p:pic>
        <p:nvPicPr>
          <p:cNvPr id="7" name="Bild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306" y="125857"/>
            <a:ext cx="2083709" cy="1039368"/>
          </a:xfrm>
          <a:prstGeom prst="rect">
            <a:avLst/>
          </a:prstGeom>
        </p:spPr>
      </p:pic>
      <p:pic>
        <p:nvPicPr>
          <p:cNvPr id="6" name="Bild 5" descr="interreg_icon_combating-climate_neg_CMYK.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2916" y="273909"/>
            <a:ext cx="485376" cy="485376"/>
          </a:xfrm>
          <a:prstGeom prst="rect">
            <a:avLst/>
          </a:prstGeom>
        </p:spPr>
      </p:pic>
    </p:spTree>
    <p:extLst>
      <p:ext uri="{BB962C8B-B14F-4D97-AF65-F5344CB8AC3E}">
        <p14:creationId xmlns:p14="http://schemas.microsoft.com/office/powerpoint/2010/main" val="40440265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l" defTabSz="457200" rtl="0" eaLnBrk="1" latinLnBrk="0" hangingPunct="1">
        <a:spcBef>
          <a:spcPct val="0"/>
        </a:spcBef>
        <a:buNone/>
        <a:tabLst>
          <a:tab pos="536575" algn="l"/>
        </a:tabLst>
        <a:defRPr sz="34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24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a:lvl2pPr marL="400050" marR="0" indent="0" algn="l" defTabSz="457200" rtl="0" eaLnBrk="1" fontAlgn="auto" latinLnBrk="0" hangingPunct="1">
        <a:lnSpc>
          <a:spcPct val="100000"/>
        </a:lnSpc>
        <a:spcBef>
          <a:spcPct val="20000"/>
        </a:spcBef>
        <a:spcAft>
          <a:spcPts val="0"/>
        </a:spcAft>
        <a:buClrTx/>
        <a:buSzPct val="90000"/>
        <a:buFont typeface="Lucida Grande"/>
        <a:buNone/>
        <a:tabLst>
          <a:tab pos="360363" algn="l"/>
        </a:tabLst>
        <a:defRPr sz="1400" b="0" i="0" kern="1200">
          <a:solidFill>
            <a:srgbClr val="003399"/>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 5" descr="NSRP-2014-Wavelines_Sustainable Transpor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173663"/>
            <a:ext cx="9144000" cy="1905000"/>
          </a:xfrm>
          <a:prstGeom prst="rect">
            <a:avLst/>
          </a:prstGeom>
        </p:spPr>
      </p:pic>
      <p:sp>
        <p:nvSpPr>
          <p:cNvPr id="2"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e-DE" dirty="0"/>
              <a:t>MASTERTITEL</a:t>
            </a:r>
          </a:p>
        </p:txBody>
      </p:sp>
      <p:sp>
        <p:nvSpPr>
          <p:cNvPr id="3" name="Textplatzhalter 2"/>
          <p:cNvSpPr>
            <a:spLocks noGrp="1"/>
          </p:cNvSpPr>
          <p:nvPr>
            <p:ph type="body" idx="1"/>
          </p:nvPr>
        </p:nvSpPr>
        <p:spPr>
          <a:xfrm>
            <a:off x="1031574" y="2245361"/>
            <a:ext cx="7801198" cy="3880802"/>
          </a:xfrm>
          <a:prstGeom prst="rect">
            <a:avLst/>
          </a:prstGeom>
        </p:spPr>
        <p:txBody>
          <a:bodyPr vert="horz" lIns="0" tIns="45720" rIns="91440" bIns="45720" rtlCol="0">
            <a:normAutofit/>
          </a:bodyPr>
          <a:lstStyle/>
          <a:p>
            <a:pPr lvl="0"/>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lvl="0"/>
            <a:endParaRPr lang="de-DE" dirty="0"/>
          </a:p>
        </p:txBody>
      </p:sp>
      <p:pic>
        <p:nvPicPr>
          <p:cNvPr id="7" name="Bild 6" descr="INTERREG-North-Sea-Region-Logo-nSF-DF-CMY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049" y="125857"/>
            <a:ext cx="2554224" cy="1039368"/>
          </a:xfrm>
          <a:prstGeom prst="rect">
            <a:avLst/>
          </a:prstGeom>
        </p:spPr>
      </p:pic>
      <p:pic>
        <p:nvPicPr>
          <p:cNvPr id="11" name="Bild 10" descr="interreg_icon_sustainable_neg_CMYK.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2916" y="273909"/>
            <a:ext cx="485376" cy="485376"/>
          </a:xfrm>
          <a:prstGeom prst="rect">
            <a:avLst/>
          </a:prstGeom>
        </p:spPr>
      </p:pic>
    </p:spTree>
    <p:extLst>
      <p:ext uri="{BB962C8B-B14F-4D97-AF65-F5344CB8AC3E}">
        <p14:creationId xmlns:p14="http://schemas.microsoft.com/office/powerpoint/2010/main" val="42731552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457200" rtl="0" eaLnBrk="1" latinLnBrk="0" hangingPunct="1">
        <a:spcBef>
          <a:spcPct val="0"/>
        </a:spcBef>
        <a:buNone/>
        <a:tabLst>
          <a:tab pos="536575" algn="l"/>
        </a:tabLst>
        <a:defRPr sz="3400" b="0" i="0" kern="1200">
          <a:solidFill>
            <a:srgbClr val="002542"/>
          </a:solidFill>
          <a:latin typeface="Univers LT Std 55"/>
          <a:ea typeface="+mj-ea"/>
          <a:cs typeface="Univers LT Std 55"/>
        </a:defRPr>
      </a:lvl1pPr>
    </p:titleStyle>
    <p:body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2400" b="0" i="0" kern="1200">
          <a:solidFill>
            <a:srgbClr val="00325A"/>
          </a:solidFill>
          <a:latin typeface="Univers LT Std 45 Light"/>
          <a:ea typeface="+mn-ea"/>
          <a:cs typeface="Univers LT Std 45 Light"/>
        </a:defRPr>
      </a:lvl1pPr>
      <a:lvl2pPr marL="400050" marR="0" indent="0" algn="l" defTabSz="457200" rtl="0" eaLnBrk="1" fontAlgn="auto" latinLnBrk="0" hangingPunct="1">
        <a:lnSpc>
          <a:spcPct val="100000"/>
        </a:lnSpc>
        <a:spcBef>
          <a:spcPct val="20000"/>
        </a:spcBef>
        <a:spcAft>
          <a:spcPts val="0"/>
        </a:spcAft>
        <a:buClrTx/>
        <a:buSzPct val="90000"/>
        <a:buFont typeface="Lucida Grande"/>
        <a:buNone/>
        <a:tabLst>
          <a:tab pos="360363" algn="l"/>
        </a:tabLst>
        <a:defRPr sz="1400" b="0" i="0" kern="1200">
          <a:solidFill>
            <a:srgbClr val="00325A"/>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nl/url?sa=i&amp;rct=j&amp;q=&amp;esrc=s&amp;source=images&amp;cd=&amp;cad=rja&amp;uact=8&amp;ved=0ahUKEwiQrffqgqrOAhVDCBoKHRO0CHQQjRwIBw&amp;url=http://www.wikiwand.com/nl/Dijk_(waterkering)&amp;bvm=bv.129391328,d.d2s&amp;psig=AFQjCNGB3CuB3Au5LKlzq06-SQ4hoyrMiA&amp;ust=1470477797979582" TargetMode="External"/><Relationship Id="rId13"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7.jpe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hyperlink" Target="https://www.google.nl/url?sa=i&amp;rct=j&amp;q=&amp;esrc=s&amp;source=images&amp;cd=&amp;cad=rja&amp;uact=8&amp;ved=0ahUKEwjT5_rm1J_OAhXFbhQKHX1oAWsQjRwIBw&amp;url=https://www.waterschaprivierenland.nl/common-nlm/waternieuws/nummer-2-jaargang-2015/bijna-beproefd-en-bewezen-dijkvernageling.html&amp;psig=AFQjCNEzgXiPqa5O8q44Qk_G7rBL0KGgQg&amp;ust=1470121835875778"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s://www.google.nl/url?sa=i&amp;rct=j&amp;q=&amp;esrc=s&amp;source=images&amp;cd=&amp;cad=rja&amp;uact=8&amp;ved=0ahUKEwiF_sP2jarOAhVPahoKHdkOBWAQjRwIBw&amp;url=https://beeldbank.rws.nl/(S(zk43fkkgeqshqlhq0sbofh44))/MediaObject/Details/Gemaal_Abraham_Kroes__Hollandse_IJssel__ter_hoogte_van_Moordrecht__Schielandse_Hoge_Zeedijk_West_455326&amp;bvm=bv.129391328,d.d2s&amp;psig=AFQjCNH6y5HtH-D61e0y4iTQFBCfj-VzEQ&amp;ust=1470480776050955" TargetMode="External"/><Relationship Id="rId4" Type="http://schemas.openxmlformats.org/officeDocument/2006/relationships/hyperlink" Target="https://www.google.nl/url?sa=i&amp;rct=j&amp;q=&amp;esrc=s&amp;source=images&amp;cd=&amp;cad=rja&amp;uact=8&amp;ved=0ahUKEwiNoY7O3Z_OAhXE6xQKHeL5BFMQjRwIBw&amp;url=https://www.pinterest.com/pin/466474473880893828/&amp;psig=AFQjCNF6zH4WLq-Dns1pCrpKD7SU_G0lZA&amp;ust=1470124182466651" TargetMode="External"/><Relationship Id="rId9" Type="http://schemas.openxmlformats.org/officeDocument/2006/relationships/image" Target="../media/image18.jpe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titel 8"/>
          <p:cNvSpPr>
            <a:spLocks noGrp="1"/>
          </p:cNvSpPr>
          <p:nvPr>
            <p:ph type="subTitle" idx="1"/>
          </p:nvPr>
        </p:nvSpPr>
        <p:spPr>
          <a:xfrm>
            <a:off x="1051096" y="1967090"/>
            <a:ext cx="6400800" cy="1752600"/>
          </a:xfrm>
        </p:spPr>
        <p:txBody>
          <a:bodyPr>
            <a:normAutofit/>
          </a:bodyPr>
          <a:lstStyle/>
          <a:p>
            <a:endParaRPr lang="en-US" dirty="0"/>
          </a:p>
          <a:p>
            <a:endParaRPr lang="en-US" dirty="0"/>
          </a:p>
          <a:p>
            <a:r>
              <a:rPr lang="en-US" dirty="0"/>
              <a:t>Project KIJK (water authority HHSK)</a:t>
            </a:r>
          </a:p>
          <a:p>
            <a:endParaRPr lang="en-US" dirty="0"/>
          </a:p>
        </p:txBody>
      </p:sp>
      <p:sp>
        <p:nvSpPr>
          <p:cNvPr id="8" name="Titel 7"/>
          <p:cNvSpPr>
            <a:spLocks noGrp="1"/>
          </p:cNvSpPr>
          <p:nvPr>
            <p:ph type="title"/>
          </p:nvPr>
        </p:nvSpPr>
        <p:spPr/>
        <p:txBody>
          <a:bodyPr>
            <a:normAutofit fontScale="90000"/>
          </a:bodyPr>
          <a:lstStyle/>
          <a:p>
            <a:r>
              <a:rPr lang="en-US" dirty="0"/>
              <a:t>System analysis, Source-Path-Receptor approach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25" y="3451222"/>
            <a:ext cx="5091040" cy="204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11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B8EB49F7-499C-4EF0-91B5-B6B3036612CB}"/>
              </a:ext>
            </a:extLst>
          </p:cNvPr>
          <p:cNvSpPr>
            <a:spLocks noGrp="1"/>
          </p:cNvSpPr>
          <p:nvPr>
            <p:ph type="title"/>
          </p:nvPr>
        </p:nvSpPr>
        <p:spPr/>
        <p:txBody>
          <a:bodyPr>
            <a:normAutofit fontScale="90000"/>
          </a:bodyPr>
          <a:lstStyle/>
          <a:p>
            <a:r>
              <a:rPr lang="nl-NL" dirty="0"/>
              <a:t>The </a:t>
            </a:r>
            <a:r>
              <a:rPr lang="nl-NL" dirty="0" err="1"/>
              <a:t>flood</a:t>
            </a:r>
            <a:r>
              <a:rPr lang="nl-NL" dirty="0"/>
              <a:t> </a:t>
            </a:r>
            <a:r>
              <a:rPr lang="nl-NL" dirty="0" err="1"/>
              <a:t>protection</a:t>
            </a:r>
            <a:r>
              <a:rPr lang="nl-NL" dirty="0"/>
              <a:t> </a:t>
            </a:r>
            <a:r>
              <a:rPr lang="nl-NL" dirty="0" err="1"/>
              <a:t>assignment</a:t>
            </a:r>
            <a:r>
              <a:rPr lang="nl-NL" dirty="0"/>
              <a:t> </a:t>
            </a:r>
          </a:p>
        </p:txBody>
      </p:sp>
      <p:sp>
        <p:nvSpPr>
          <p:cNvPr id="4" name="Tijdelijke aanduiding voor inhoud 3">
            <a:extLst>
              <a:ext uri="{FF2B5EF4-FFF2-40B4-BE49-F238E27FC236}">
                <a16:creationId xmlns:a16="http://schemas.microsoft.com/office/drawing/2014/main" xmlns="" id="{FA53E529-0F36-45A1-9F0F-A0E7D842F5B4}"/>
              </a:ext>
            </a:extLst>
          </p:cNvPr>
          <p:cNvSpPr>
            <a:spLocks noGrp="1"/>
          </p:cNvSpPr>
          <p:nvPr>
            <p:ph sz="half" idx="13"/>
          </p:nvPr>
        </p:nvSpPr>
        <p:spPr/>
        <p:txBody>
          <a:bodyPr>
            <a:noAutofit/>
          </a:bodyPr>
          <a:lstStyle/>
          <a:p>
            <a:pPr>
              <a:buFont typeface="Wingdings" panose="05000000000000000000" pitchFamily="2" charset="2"/>
              <a:buChar char="§"/>
            </a:pP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Nearly 60% of The Netherlands is vulnerable to flooding</a:t>
            </a:r>
          </a:p>
          <a:p>
            <a:pPr>
              <a:buFont typeface="Wingdings" panose="05000000000000000000" pitchFamily="2" charset="2"/>
              <a:buChar char="§"/>
            </a:pPr>
            <a:endParaRPr lang="en-GB"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Most of Dutch population in that area</a:t>
            </a:r>
          </a:p>
          <a:p>
            <a:pPr>
              <a:buFont typeface="Wingdings" panose="05000000000000000000" pitchFamily="2" charset="2"/>
              <a:buChar char="§"/>
            </a:pPr>
            <a:endParaRPr lang="en-GB"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Climate change and land subsidence</a:t>
            </a:r>
          </a:p>
          <a:p>
            <a:pPr>
              <a:buFont typeface="Wingdings" panose="05000000000000000000" pitchFamily="2" charset="2"/>
              <a:buChar char="§"/>
            </a:pPr>
            <a:endParaRPr lang="en-GB"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Flood Protection Programme (the execution department of the Delta programme) keeps The Netherlands safe</a:t>
            </a:r>
          </a:p>
          <a:p>
            <a:pPr>
              <a:buFont typeface="Wingdings" panose="05000000000000000000" pitchFamily="2" charset="2"/>
              <a:buChar char="§"/>
            </a:pPr>
            <a:endParaRPr lang="en-GB"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Project KIJK is one the 300 projects</a:t>
            </a: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https://deltaprogramma2016.deltacommissaris.nl/ajax:section-image/get?objectid=E61BF868-DBA0-4301-A08AC8BE37FA41C9&amp;r=0CD4A6EA-67CE-441D-9CAB89A013314FAC">
            <a:extLst>
              <a:ext uri="{FF2B5EF4-FFF2-40B4-BE49-F238E27FC236}">
                <a16:creationId xmlns:a16="http://schemas.microsoft.com/office/drawing/2014/main" xmlns="" id="{BD467F6D-49F8-4A3C-96D2-2600C427C0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7" r="30906"/>
          <a:stretch/>
        </p:blipFill>
        <p:spPr bwMode="auto">
          <a:xfrm>
            <a:off x="755576" y="2249552"/>
            <a:ext cx="3600400" cy="4423023"/>
          </a:xfrm>
          <a:prstGeom prst="rect">
            <a:avLst/>
          </a:prstGeom>
          <a:noFill/>
          <a:ln>
            <a:solidFill>
              <a:srgbClr val="003399"/>
            </a:solidFill>
          </a:ln>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xmlns="" id="{4F707BD3-2432-4B92-B620-A8B2CFE53738}"/>
              </a:ext>
            </a:extLst>
          </p:cNvPr>
          <p:cNvSpPr/>
          <p:nvPr/>
        </p:nvSpPr>
        <p:spPr>
          <a:xfrm>
            <a:off x="1753849" y="4527027"/>
            <a:ext cx="540000" cy="54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1257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90001" y="284501"/>
            <a:ext cx="2277388" cy="614411"/>
          </a:xfrm>
        </p:spPr>
        <p:txBody>
          <a:bodyPr>
            <a:normAutofit/>
          </a:bodyPr>
          <a:lstStyle/>
          <a:p>
            <a:pPr algn="ctr"/>
            <a:r>
              <a:rPr lang="en-US" dirty="0"/>
              <a:t>Source (1)</a:t>
            </a:r>
          </a:p>
        </p:txBody>
      </p:sp>
      <p:pic>
        <p:nvPicPr>
          <p:cNvPr id="4" name="Afbeelding 3">
            <a:extLst>
              <a:ext uri="{FF2B5EF4-FFF2-40B4-BE49-F238E27FC236}">
                <a16:creationId xmlns:a16="http://schemas.microsoft.com/office/drawing/2014/main" xmlns="" id="{934703EE-6AEB-4063-9E5F-3836D3317B93}"/>
              </a:ext>
            </a:extLst>
          </p:cNvPr>
          <p:cNvPicPr>
            <a:picLocks noChangeAspect="1"/>
          </p:cNvPicPr>
          <p:nvPr/>
        </p:nvPicPr>
        <p:blipFill>
          <a:blip r:embed="rId3"/>
          <a:stretch>
            <a:fillRect/>
          </a:stretch>
        </p:blipFill>
        <p:spPr>
          <a:xfrm>
            <a:off x="2413009" y="1230123"/>
            <a:ext cx="6519846" cy="4256419"/>
          </a:xfrm>
          <a:prstGeom prst="rect">
            <a:avLst/>
          </a:prstGeom>
        </p:spPr>
      </p:pic>
      <p:sp>
        <p:nvSpPr>
          <p:cNvPr id="5" name="Tijdelijke aanduiding voor inhoud 3">
            <a:extLst>
              <a:ext uri="{FF2B5EF4-FFF2-40B4-BE49-F238E27FC236}">
                <a16:creationId xmlns:a16="http://schemas.microsoft.com/office/drawing/2014/main" xmlns="" id="{BD00553B-F748-4757-8DD9-2CEA6570E68D}"/>
              </a:ext>
            </a:extLst>
          </p:cNvPr>
          <p:cNvSpPr txBox="1">
            <a:spLocks/>
          </p:cNvSpPr>
          <p:nvPr/>
        </p:nvSpPr>
        <p:spPr>
          <a:xfrm>
            <a:off x="467644" y="1542487"/>
            <a:ext cx="2110964" cy="2615775"/>
          </a:xfrm>
          <a:prstGeom prst="rect">
            <a:avLst/>
          </a:prstGeom>
        </p:spPr>
        <p:txBody>
          <a:bodyPr vert="horz" lIns="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b="0" i="0" kern="1200">
                <a:solidFill>
                  <a:srgbClr val="003399"/>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0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1800" b="0" i="0" kern="1200" baseline="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18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Tidal river connected to North Sea</a:t>
            </a:r>
          </a:p>
          <a:p>
            <a:pPr>
              <a:buFont typeface="Wingdings" panose="05000000000000000000" pitchFamily="2" charset="2"/>
              <a:buChar char="§"/>
            </a:pP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Wind </a:t>
            </a:r>
          </a:p>
          <a:p>
            <a:pPr>
              <a:buFont typeface="Wingdings" panose="05000000000000000000" pitchFamily="2" charset="2"/>
              <a:buChar char="§"/>
            </a:pP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Precipitation in the area or upstream with high discharge </a:t>
            </a:r>
          </a:p>
          <a:p>
            <a:pPr>
              <a:buFont typeface="Wingdings" panose="05000000000000000000" pitchFamily="2" charset="2"/>
              <a:buChar char="§"/>
            </a:pP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Climate change worsens effects</a:t>
            </a:r>
          </a:p>
          <a:p>
            <a:pPr>
              <a:buFont typeface="Wingdings" panose="05000000000000000000" pitchFamily="2" charset="2"/>
              <a:buChar char="§"/>
            </a:pP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Land subsidence 1,1 cm/</a:t>
            </a:r>
            <a:r>
              <a:rPr lang="en-GB"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yr</a:t>
            </a: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357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8C9BA8AC-78BF-4D07-9D49-BD4FBA3C965C}"/>
              </a:ext>
            </a:extLst>
          </p:cNvPr>
          <p:cNvSpPr/>
          <p:nvPr/>
        </p:nvSpPr>
        <p:spPr>
          <a:xfrm>
            <a:off x="683444" y="-13852"/>
            <a:ext cx="1828800"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a:xfrm>
            <a:off x="3222" y="451414"/>
            <a:ext cx="2277388" cy="614411"/>
          </a:xfrm>
        </p:spPr>
        <p:txBody>
          <a:bodyPr>
            <a:normAutofit/>
          </a:bodyPr>
          <a:lstStyle/>
          <a:p>
            <a:pPr algn="ctr"/>
            <a:r>
              <a:rPr lang="en-US" dirty="0"/>
              <a:t>Source (2)</a:t>
            </a:r>
          </a:p>
        </p:txBody>
      </p:sp>
      <p:sp>
        <p:nvSpPr>
          <p:cNvPr id="5" name="Tijdelijke aanduiding voor dianummer 2">
            <a:extLst>
              <a:ext uri="{FF2B5EF4-FFF2-40B4-BE49-F238E27FC236}">
                <a16:creationId xmlns:a16="http://schemas.microsoft.com/office/drawing/2014/main" xmlns="" id="{F3E98A3F-1408-4D30-9E04-826DDCEB3FEF}"/>
              </a:ext>
            </a:extLst>
          </p:cNvPr>
          <p:cNvSpPr txBox="1">
            <a:spLocks/>
          </p:cNvSpPr>
          <p:nvPr/>
        </p:nvSpPr>
        <p:spPr>
          <a:xfrm>
            <a:off x="8535789" y="6442872"/>
            <a:ext cx="303108" cy="153888"/>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9CFBEB-102E-E64D-A752-5AD985AD2EC6}" type="slidenum">
              <a:rPr lang="nl-NL" smtClean="0"/>
              <a:pPr/>
              <a:t>4</a:t>
            </a:fld>
            <a:endParaRPr lang="nl-NL" dirty="0"/>
          </a:p>
        </p:txBody>
      </p:sp>
      <p:pic>
        <p:nvPicPr>
          <p:cNvPr id="6" name="Afbeelding 5">
            <a:extLst>
              <a:ext uri="{FF2B5EF4-FFF2-40B4-BE49-F238E27FC236}">
                <a16:creationId xmlns:a16="http://schemas.microsoft.com/office/drawing/2014/main" xmlns="" id="{2696A811-E747-4481-A868-76FF5C8DA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408" y="103101"/>
            <a:ext cx="5105607" cy="6588000"/>
          </a:xfrm>
          <a:prstGeom prst="rect">
            <a:avLst/>
          </a:prstGeom>
        </p:spPr>
      </p:pic>
      <p:sp>
        <p:nvSpPr>
          <p:cNvPr id="7" name="Ovaal 6">
            <a:extLst>
              <a:ext uri="{FF2B5EF4-FFF2-40B4-BE49-F238E27FC236}">
                <a16:creationId xmlns:a16="http://schemas.microsoft.com/office/drawing/2014/main" xmlns="" id="{DF4086A1-A193-4D1C-95F7-5C89521D82F5}"/>
              </a:ext>
            </a:extLst>
          </p:cNvPr>
          <p:cNvSpPr/>
          <p:nvPr/>
        </p:nvSpPr>
        <p:spPr>
          <a:xfrm>
            <a:off x="6236860" y="1689466"/>
            <a:ext cx="432048" cy="432048"/>
          </a:xfrm>
          <a:prstGeom prst="ellipse">
            <a:avLst/>
          </a:prstGeom>
          <a:solidFill>
            <a:srgbClr val="306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nl-NL" b="1">
                <a:solidFill>
                  <a:prstClr val="white"/>
                </a:solidFill>
                <a:latin typeface="Verdana" panose="020B0604030504040204" pitchFamily="34" charset="0"/>
                <a:ea typeface="Verdana" panose="020B0604030504040204" pitchFamily="34" charset="0"/>
                <a:cs typeface="Verdana" panose="020B0604030504040204" pitchFamily="34" charset="0"/>
              </a:rPr>
              <a:t>1</a:t>
            </a:r>
            <a:endParaRPr lang="nl-NL"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al 7">
            <a:extLst>
              <a:ext uri="{FF2B5EF4-FFF2-40B4-BE49-F238E27FC236}">
                <a16:creationId xmlns:a16="http://schemas.microsoft.com/office/drawing/2014/main" xmlns="" id="{9BEB43E8-F5D1-4002-8D98-16064CAD2369}"/>
              </a:ext>
            </a:extLst>
          </p:cNvPr>
          <p:cNvSpPr/>
          <p:nvPr/>
        </p:nvSpPr>
        <p:spPr>
          <a:xfrm>
            <a:off x="2348428" y="5394957"/>
            <a:ext cx="432048" cy="432048"/>
          </a:xfrm>
          <a:prstGeom prst="ellipse">
            <a:avLst/>
          </a:prstGeom>
          <a:solidFill>
            <a:srgbClr val="306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4</a:t>
            </a:r>
          </a:p>
        </p:txBody>
      </p:sp>
      <p:sp>
        <p:nvSpPr>
          <p:cNvPr id="9" name="Ovaal 8">
            <a:extLst>
              <a:ext uri="{FF2B5EF4-FFF2-40B4-BE49-F238E27FC236}">
                <a16:creationId xmlns:a16="http://schemas.microsoft.com/office/drawing/2014/main" xmlns="" id="{077B4C8D-AE1B-4B6A-ACA2-E76C45E3F4CA}"/>
              </a:ext>
            </a:extLst>
          </p:cNvPr>
          <p:cNvSpPr/>
          <p:nvPr/>
        </p:nvSpPr>
        <p:spPr>
          <a:xfrm>
            <a:off x="4652684" y="3306725"/>
            <a:ext cx="432048" cy="432048"/>
          </a:xfrm>
          <a:prstGeom prst="ellipse">
            <a:avLst/>
          </a:prstGeom>
          <a:solidFill>
            <a:srgbClr val="306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5</a:t>
            </a:r>
          </a:p>
        </p:txBody>
      </p:sp>
      <p:sp>
        <p:nvSpPr>
          <p:cNvPr id="10" name="Ovaal 9">
            <a:extLst>
              <a:ext uri="{FF2B5EF4-FFF2-40B4-BE49-F238E27FC236}">
                <a16:creationId xmlns:a16="http://schemas.microsoft.com/office/drawing/2014/main" xmlns="" id="{8A297D9A-5106-405E-AF2B-28CBB46BB3BA}"/>
              </a:ext>
            </a:extLst>
          </p:cNvPr>
          <p:cNvSpPr/>
          <p:nvPr/>
        </p:nvSpPr>
        <p:spPr>
          <a:xfrm>
            <a:off x="6020836" y="3847058"/>
            <a:ext cx="432048" cy="432048"/>
          </a:xfrm>
          <a:prstGeom prst="ellipse">
            <a:avLst/>
          </a:prstGeom>
          <a:solidFill>
            <a:srgbClr val="306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Lijntoelichting 2 12">
            <a:extLst>
              <a:ext uri="{FF2B5EF4-FFF2-40B4-BE49-F238E27FC236}">
                <a16:creationId xmlns:a16="http://schemas.microsoft.com/office/drawing/2014/main" xmlns="" id="{57A0596E-7156-45A1-AAD7-4747A2D1006A}"/>
              </a:ext>
            </a:extLst>
          </p:cNvPr>
          <p:cNvSpPr/>
          <p:nvPr/>
        </p:nvSpPr>
        <p:spPr>
          <a:xfrm>
            <a:off x="312511" y="3933056"/>
            <a:ext cx="1656184" cy="1749098"/>
          </a:xfrm>
          <a:prstGeom prst="borderCallout2">
            <a:avLst>
              <a:gd name="adj1" fmla="val 61354"/>
              <a:gd name="adj2" fmla="val 99790"/>
              <a:gd name="adj3" fmla="val 65730"/>
              <a:gd name="adj4" fmla="val 120078"/>
              <a:gd name="adj5" fmla="val 87091"/>
              <a:gd name="adj6" fmla="val 132135"/>
            </a:avLst>
          </a:prstGeom>
          <a:solidFill>
            <a:schemeClr val="bg1"/>
          </a:solidFill>
          <a:ln w="19050">
            <a:solidFill>
              <a:srgbClr val="306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endParaRPr>
          </a:p>
        </p:txBody>
      </p:sp>
      <p:pic>
        <p:nvPicPr>
          <p:cNvPr id="12" name="Picture 12" descr="https://s-media-cache-ak0.pinimg.com/736x/db/ba/10/dbba1038c3236bab1e53aafdd087b0b0.jpg">
            <a:hlinkClick r:id="rId4"/>
            <a:extLst>
              <a:ext uri="{FF2B5EF4-FFF2-40B4-BE49-F238E27FC236}">
                <a16:creationId xmlns:a16="http://schemas.microsoft.com/office/drawing/2014/main" xmlns="" id="{0788DB7C-2673-4A6B-BA07-B60637A0918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938" t="9228" r="10419" b="9669"/>
          <a:stretch/>
        </p:blipFill>
        <p:spPr bwMode="auto">
          <a:xfrm>
            <a:off x="420603" y="4005064"/>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xmlns="" id="{AFDF2AA5-86A9-410D-90BA-F386756C6461}"/>
              </a:ext>
            </a:extLst>
          </p:cNvPr>
          <p:cNvSpPr/>
          <p:nvPr/>
        </p:nvSpPr>
        <p:spPr>
          <a:xfrm>
            <a:off x="333100" y="5097379"/>
            <a:ext cx="1635596" cy="492443"/>
          </a:xfrm>
          <a:prstGeom prst="rect">
            <a:avLst/>
          </a:prstGeom>
        </p:spPr>
        <p:txBody>
          <a:bodyPr wrap="square">
            <a:spAutoFit/>
          </a:bodyPr>
          <a:lstStyle/>
          <a:p>
            <a:pPr defTabSz="457200"/>
            <a:r>
              <a:rPr lang="en-GB" sz="1000" b="1">
                <a:solidFill>
                  <a:srgbClr val="3069DC"/>
                </a:solidFill>
                <a:latin typeface="Verdana" panose="020B0604030504040204" pitchFamily="34" charset="0"/>
                <a:ea typeface="Verdana" panose="020B0604030504040204" pitchFamily="34" charset="0"/>
                <a:cs typeface="Verdana" panose="020B0604030504040204" pitchFamily="34" charset="0"/>
              </a:rPr>
              <a:t>Storm Surge Barrier</a:t>
            </a:r>
            <a:endParaRPr lang="en-GB" sz="800" b="1">
              <a:solidFill>
                <a:srgbClr val="3069DC"/>
              </a:solidFill>
              <a:latin typeface="Verdana" panose="020B0604030504040204" pitchFamily="34" charset="0"/>
              <a:ea typeface="Verdana" panose="020B0604030504040204" pitchFamily="34" charset="0"/>
              <a:cs typeface="Verdana" panose="020B0604030504040204" pitchFamily="34" charset="0"/>
            </a:endParaRPr>
          </a:p>
          <a:p>
            <a:pPr defTabSz="457200"/>
            <a:r>
              <a:rPr lang="en-GB" sz="800">
                <a:solidFill>
                  <a:srgbClr val="3069DC"/>
                </a:solidFill>
                <a:latin typeface="Verdana" panose="020B0604030504040204" pitchFamily="34" charset="0"/>
                <a:ea typeface="Verdana" panose="020B0604030504040204" pitchFamily="34" charset="0"/>
                <a:cs typeface="Verdana" panose="020B0604030504040204" pitchFamily="34" charset="0"/>
              </a:rPr>
              <a:t>By optimizing the failure probability of the Barrier.</a:t>
            </a:r>
            <a:endParaRPr lang="en-GB" sz="800" b="1">
              <a:solidFill>
                <a:srgbClr val="3069DC"/>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Lijntoelichting 2 15">
            <a:extLst>
              <a:ext uri="{FF2B5EF4-FFF2-40B4-BE49-F238E27FC236}">
                <a16:creationId xmlns:a16="http://schemas.microsoft.com/office/drawing/2014/main" xmlns="" id="{655DB134-2186-44A0-85CC-9AF9CBA70C0C}"/>
              </a:ext>
            </a:extLst>
          </p:cNvPr>
          <p:cNvSpPr/>
          <p:nvPr/>
        </p:nvSpPr>
        <p:spPr>
          <a:xfrm>
            <a:off x="7450962" y="114933"/>
            <a:ext cx="1656184" cy="2078309"/>
          </a:xfrm>
          <a:prstGeom prst="borderCallout2">
            <a:avLst>
              <a:gd name="adj1" fmla="val 81422"/>
              <a:gd name="adj2" fmla="val 293"/>
              <a:gd name="adj3" fmla="val 94580"/>
              <a:gd name="adj4" fmla="val -22991"/>
              <a:gd name="adj5" fmla="val 86364"/>
              <a:gd name="adj6" fmla="val -52992"/>
            </a:avLst>
          </a:prstGeom>
          <a:solidFill>
            <a:schemeClr val="bg1"/>
          </a:solidFill>
          <a:ln w="19050">
            <a:solidFill>
              <a:srgbClr val="306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endParaRPr>
          </a:p>
        </p:txBody>
      </p:sp>
      <p:sp>
        <p:nvSpPr>
          <p:cNvPr id="15" name="Rechthoek 14">
            <a:extLst>
              <a:ext uri="{FF2B5EF4-FFF2-40B4-BE49-F238E27FC236}">
                <a16:creationId xmlns:a16="http://schemas.microsoft.com/office/drawing/2014/main" xmlns="" id="{92603B11-0920-4275-B487-6B0D790FB8BB}"/>
              </a:ext>
            </a:extLst>
          </p:cNvPr>
          <p:cNvSpPr/>
          <p:nvPr/>
        </p:nvSpPr>
        <p:spPr>
          <a:xfrm>
            <a:off x="7474626" y="1257140"/>
            <a:ext cx="1635596" cy="861774"/>
          </a:xfrm>
          <a:prstGeom prst="rect">
            <a:avLst/>
          </a:prstGeom>
        </p:spPr>
        <p:txBody>
          <a:bodyPr wrap="square">
            <a:spAutoFit/>
          </a:bodyPr>
          <a:lstStyle/>
          <a:p>
            <a:pPr defTabSz="457200"/>
            <a:r>
              <a:rPr lang="en-GB" sz="1000" b="1">
                <a:solidFill>
                  <a:srgbClr val="3069DC"/>
                </a:solidFill>
                <a:latin typeface="Verdana" panose="020B0604030504040204" pitchFamily="34" charset="0"/>
                <a:ea typeface="Verdana" panose="020B0604030504040204" pitchFamily="34" charset="0"/>
                <a:cs typeface="Verdana" panose="020B0604030504040204" pitchFamily="34" charset="0"/>
              </a:rPr>
              <a:t>Dike</a:t>
            </a:r>
            <a:endParaRPr lang="en-GB" sz="800">
              <a:solidFill>
                <a:srgbClr val="3069DC"/>
              </a:solidFill>
              <a:latin typeface="Verdana" panose="020B0604030504040204" pitchFamily="34" charset="0"/>
              <a:ea typeface="Verdana" panose="020B0604030504040204" pitchFamily="34" charset="0"/>
              <a:cs typeface="Verdana" panose="020B0604030504040204" pitchFamily="34" charset="0"/>
            </a:endParaRPr>
          </a:p>
          <a:p>
            <a:pPr defTabSz="457200"/>
            <a:r>
              <a:rPr lang="en-GB" sz="800">
                <a:solidFill>
                  <a:srgbClr val="3069DC"/>
                </a:solidFill>
                <a:latin typeface="Verdana" panose="020B0604030504040204" pitchFamily="34" charset="0"/>
                <a:ea typeface="Verdana" panose="020B0604030504040204" pitchFamily="34" charset="0"/>
                <a:cs typeface="Verdana" panose="020B0604030504040204" pitchFamily="34" charset="0"/>
              </a:rPr>
              <a:t>Next to traditional solutions, innovative techniques (like nails) or advanced calculation tools are possible. </a:t>
            </a:r>
          </a:p>
        </p:txBody>
      </p:sp>
      <p:pic>
        <p:nvPicPr>
          <p:cNvPr id="16" name="Picture 8" descr="https://www.waterschaprivierenland.nl/binaries/content/gallery/wsrl---corporate/waternieuws/02-2015/dijkvernageling.jpg">
            <a:hlinkClick r:id="rId6"/>
            <a:extLst>
              <a:ext uri="{FF2B5EF4-FFF2-40B4-BE49-F238E27FC236}">
                <a16:creationId xmlns:a16="http://schemas.microsoft.com/office/drawing/2014/main" xmlns="" id="{9F8DD7BD-EB93-4110-AD61-DD6A277A9BC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903" t="1943" r="100" b="7823"/>
          <a:stretch/>
        </p:blipFill>
        <p:spPr bwMode="auto">
          <a:xfrm>
            <a:off x="7549564" y="181396"/>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7" name="Lijntoelichting 2 18">
            <a:extLst>
              <a:ext uri="{FF2B5EF4-FFF2-40B4-BE49-F238E27FC236}">
                <a16:creationId xmlns:a16="http://schemas.microsoft.com/office/drawing/2014/main" xmlns="" id="{0720B58C-0BA9-448E-BC87-957E1D5639FE}"/>
              </a:ext>
            </a:extLst>
          </p:cNvPr>
          <p:cNvSpPr/>
          <p:nvPr/>
        </p:nvSpPr>
        <p:spPr>
          <a:xfrm>
            <a:off x="7430373" y="3632688"/>
            <a:ext cx="1656184" cy="1983125"/>
          </a:xfrm>
          <a:prstGeom prst="borderCallout2">
            <a:avLst>
              <a:gd name="adj1" fmla="val 16422"/>
              <a:gd name="adj2" fmla="val -238"/>
              <a:gd name="adj3" fmla="val 29663"/>
              <a:gd name="adj4" fmla="val -27638"/>
              <a:gd name="adj5" fmla="val 22714"/>
              <a:gd name="adj6" fmla="val -61835"/>
            </a:avLst>
          </a:prstGeom>
          <a:solidFill>
            <a:schemeClr val="bg1"/>
          </a:solidFill>
          <a:ln w="19050">
            <a:solidFill>
              <a:srgbClr val="306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endParaRPr>
          </a:p>
        </p:txBody>
      </p:sp>
      <p:sp>
        <p:nvSpPr>
          <p:cNvPr id="18" name="Rechthoek 17">
            <a:extLst>
              <a:ext uri="{FF2B5EF4-FFF2-40B4-BE49-F238E27FC236}">
                <a16:creationId xmlns:a16="http://schemas.microsoft.com/office/drawing/2014/main" xmlns="" id="{ABAD372E-F2F6-4C9F-BC71-D8087D870DB2}"/>
              </a:ext>
            </a:extLst>
          </p:cNvPr>
          <p:cNvSpPr/>
          <p:nvPr/>
        </p:nvSpPr>
        <p:spPr>
          <a:xfrm>
            <a:off x="7450962" y="4784816"/>
            <a:ext cx="1635596" cy="738664"/>
          </a:xfrm>
          <a:prstGeom prst="rect">
            <a:avLst/>
          </a:prstGeom>
        </p:spPr>
        <p:txBody>
          <a:bodyPr wrap="square">
            <a:spAutoFit/>
          </a:bodyPr>
          <a:lstStyle/>
          <a:p>
            <a:pPr defTabSz="457200"/>
            <a:r>
              <a:rPr lang="en-GB" sz="1000" b="1" dirty="0">
                <a:solidFill>
                  <a:srgbClr val="3069DC"/>
                </a:solidFill>
                <a:latin typeface="Verdana" panose="020B0604030504040204" pitchFamily="34" charset="0"/>
                <a:ea typeface="Verdana" panose="020B0604030504040204" pitchFamily="34" charset="0"/>
                <a:cs typeface="Verdana" panose="020B0604030504040204" pitchFamily="34" charset="0"/>
              </a:rPr>
              <a:t>Polder</a:t>
            </a:r>
          </a:p>
          <a:p>
            <a:pPr defTabSz="457200"/>
            <a:r>
              <a:rPr lang="en-GB" sz="800" dirty="0">
                <a:solidFill>
                  <a:srgbClr val="3069DC"/>
                </a:solidFill>
                <a:latin typeface="Verdana" panose="020B0604030504040204" pitchFamily="34" charset="0"/>
                <a:ea typeface="Verdana" panose="020B0604030504040204" pitchFamily="34" charset="0"/>
                <a:cs typeface="Verdana" panose="020B0604030504040204" pitchFamily="34" charset="0"/>
              </a:rPr>
              <a:t>By minimizing the impact of a flooding (water retention area) or by reinforcing a secondary flood protection.</a:t>
            </a:r>
          </a:p>
        </p:txBody>
      </p:sp>
      <p:pic>
        <p:nvPicPr>
          <p:cNvPr id="19" name="Picture 2" descr="http://upload.wikimedia.org/wikipedia/commons/thumb/c/c6/Wierdijk.jpg/440px-Wierdijk.jpg">
            <a:hlinkClick r:id="rId8"/>
            <a:extLst>
              <a:ext uri="{FF2B5EF4-FFF2-40B4-BE49-F238E27FC236}">
                <a16:creationId xmlns:a16="http://schemas.microsoft.com/office/drawing/2014/main" xmlns="" id="{063340F7-4C99-46F7-AEE1-7DD3C562E70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538465" y="3715988"/>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0" name="Lijntoelichting 2 21">
            <a:extLst>
              <a:ext uri="{FF2B5EF4-FFF2-40B4-BE49-F238E27FC236}">
                <a16:creationId xmlns:a16="http://schemas.microsoft.com/office/drawing/2014/main" xmlns="" id="{098BBA2A-9CFE-44B1-9646-BF0BEE59D6B7}"/>
              </a:ext>
            </a:extLst>
          </p:cNvPr>
          <p:cNvSpPr/>
          <p:nvPr/>
        </p:nvSpPr>
        <p:spPr>
          <a:xfrm>
            <a:off x="908267" y="1692637"/>
            <a:ext cx="1656184" cy="2168411"/>
          </a:xfrm>
          <a:prstGeom prst="borderCallout2">
            <a:avLst>
              <a:gd name="adj1" fmla="val 62834"/>
              <a:gd name="adj2" fmla="val 100286"/>
              <a:gd name="adj3" fmla="val 65423"/>
              <a:gd name="adj4" fmla="val 177711"/>
              <a:gd name="adj5" fmla="val 83051"/>
              <a:gd name="adj6" fmla="val 231553"/>
            </a:avLst>
          </a:prstGeom>
          <a:solidFill>
            <a:schemeClr val="bg1"/>
          </a:solidFill>
          <a:ln w="19050">
            <a:solidFill>
              <a:srgbClr val="306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endParaRPr>
          </a:p>
        </p:txBody>
      </p:sp>
      <p:sp>
        <p:nvSpPr>
          <p:cNvPr id="21" name="Rechthoek 20">
            <a:extLst>
              <a:ext uri="{FF2B5EF4-FFF2-40B4-BE49-F238E27FC236}">
                <a16:creationId xmlns:a16="http://schemas.microsoft.com/office/drawing/2014/main" xmlns="" id="{F4E0BF2D-9B54-465A-B28B-F901FD958E9A}"/>
              </a:ext>
            </a:extLst>
          </p:cNvPr>
          <p:cNvSpPr/>
          <p:nvPr/>
        </p:nvSpPr>
        <p:spPr>
          <a:xfrm>
            <a:off x="928856" y="2844764"/>
            <a:ext cx="1635596" cy="1015663"/>
          </a:xfrm>
          <a:prstGeom prst="rect">
            <a:avLst/>
          </a:prstGeom>
        </p:spPr>
        <p:txBody>
          <a:bodyPr wrap="square">
            <a:spAutoFit/>
          </a:bodyPr>
          <a:lstStyle/>
          <a:p>
            <a:pPr defTabSz="457200"/>
            <a:r>
              <a:rPr lang="en-GB" sz="1000" b="1">
                <a:solidFill>
                  <a:srgbClr val="3069DC"/>
                </a:solidFill>
                <a:latin typeface="Verdana" panose="020B0604030504040204" pitchFamily="34" charset="0"/>
                <a:ea typeface="Verdana" panose="020B0604030504040204" pitchFamily="34" charset="0"/>
                <a:cs typeface="Verdana" panose="020B0604030504040204" pitchFamily="34" charset="0"/>
              </a:rPr>
              <a:t>The Hollandse IJssel</a:t>
            </a:r>
          </a:p>
          <a:p>
            <a:pPr defTabSz="457200"/>
            <a:r>
              <a:rPr lang="en-GB" sz="800">
                <a:solidFill>
                  <a:srgbClr val="3069DC"/>
                </a:solidFill>
                <a:latin typeface="Verdana" panose="020B0604030504040204" pitchFamily="34" charset="0"/>
                <a:ea typeface="Verdana" panose="020B0604030504040204" pitchFamily="34" charset="0"/>
                <a:cs typeface="Verdana" panose="020B0604030504040204" pitchFamily="34" charset="0"/>
              </a:rPr>
              <a:t>By lowering the maximum water level by closing the Storm Surge Barrier earlier in time when extreme weather is predicted.</a:t>
            </a:r>
            <a:endParaRPr lang="en-GB" sz="800" b="1">
              <a:solidFill>
                <a:srgbClr val="3069DC"/>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Picture 4" descr="https://beeldbank.rws.nl/Photos/3258/488827.jpg">
            <a:hlinkClick r:id="rId10"/>
            <a:extLst>
              <a:ext uri="{FF2B5EF4-FFF2-40B4-BE49-F238E27FC236}">
                <a16:creationId xmlns:a16="http://schemas.microsoft.com/office/drawing/2014/main" xmlns="" id="{2EF4C463-BF39-4DD9-9D51-11AA92E0EF5E}"/>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rcRect l="17034" t="6397" r="5451" b="6397"/>
          <a:stretch/>
        </p:blipFill>
        <p:spPr bwMode="auto">
          <a:xfrm>
            <a:off x="1026654" y="1764644"/>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3" name="Lijntoelichting 2 24">
            <a:extLst>
              <a:ext uri="{FF2B5EF4-FFF2-40B4-BE49-F238E27FC236}">
                <a16:creationId xmlns:a16="http://schemas.microsoft.com/office/drawing/2014/main" xmlns="" id="{05CD5A1F-CF5F-4AD4-8ABD-D75EE2CC459F}"/>
              </a:ext>
            </a:extLst>
          </p:cNvPr>
          <p:cNvSpPr/>
          <p:nvPr/>
        </p:nvSpPr>
        <p:spPr>
          <a:xfrm>
            <a:off x="3081351" y="44623"/>
            <a:ext cx="1656184" cy="1767712"/>
          </a:xfrm>
          <a:prstGeom prst="borderCallout2">
            <a:avLst>
              <a:gd name="adj1" fmla="val 76814"/>
              <a:gd name="adj2" fmla="val 100365"/>
              <a:gd name="adj3" fmla="val 86462"/>
              <a:gd name="adj4" fmla="val 137465"/>
              <a:gd name="adj5" fmla="val 126926"/>
              <a:gd name="adj6" fmla="val 157803"/>
            </a:avLst>
          </a:prstGeom>
          <a:solidFill>
            <a:schemeClr val="bg1"/>
          </a:solidFill>
          <a:ln w="19050">
            <a:solidFill>
              <a:srgbClr val="306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endParaRPr>
          </a:p>
        </p:txBody>
      </p:sp>
      <p:sp>
        <p:nvSpPr>
          <p:cNvPr id="24" name="Rechthoek 23">
            <a:extLst>
              <a:ext uri="{FF2B5EF4-FFF2-40B4-BE49-F238E27FC236}">
                <a16:creationId xmlns:a16="http://schemas.microsoft.com/office/drawing/2014/main" xmlns="" id="{AD85BCF7-28BC-44F7-B098-DC0B8A31BDE7}"/>
              </a:ext>
            </a:extLst>
          </p:cNvPr>
          <p:cNvSpPr/>
          <p:nvPr/>
        </p:nvSpPr>
        <p:spPr>
          <a:xfrm>
            <a:off x="3101940" y="1196782"/>
            <a:ext cx="1635596" cy="615553"/>
          </a:xfrm>
          <a:prstGeom prst="rect">
            <a:avLst/>
          </a:prstGeom>
        </p:spPr>
        <p:txBody>
          <a:bodyPr wrap="square">
            <a:spAutoFit/>
          </a:bodyPr>
          <a:lstStyle/>
          <a:p>
            <a:pPr defTabSz="457200"/>
            <a:r>
              <a:rPr lang="en-GB" sz="1000" b="1" dirty="0">
                <a:solidFill>
                  <a:srgbClr val="3069DC"/>
                </a:solidFill>
                <a:latin typeface="Verdana" panose="020B0604030504040204" pitchFamily="34" charset="0"/>
                <a:ea typeface="Verdana" panose="020B0604030504040204" pitchFamily="34" charset="0"/>
                <a:cs typeface="Verdana" panose="020B0604030504040204" pitchFamily="34" charset="0"/>
              </a:rPr>
              <a:t>Floodplains (2,1km)</a:t>
            </a:r>
          </a:p>
          <a:p>
            <a:pPr defTabSz="457200"/>
            <a:r>
              <a:rPr lang="en-GB" sz="800" dirty="0">
                <a:solidFill>
                  <a:srgbClr val="3069DC"/>
                </a:solidFill>
                <a:latin typeface="Verdana" panose="020B0604030504040204" pitchFamily="34" charset="0"/>
                <a:ea typeface="Verdana" panose="020B0604030504040204" pitchFamily="34" charset="0"/>
                <a:cs typeface="Verdana" panose="020B0604030504040204" pitchFamily="34" charset="0"/>
              </a:rPr>
              <a:t>By using the strength of floodplains in calculating the safety of the dike.</a:t>
            </a:r>
            <a:endParaRPr lang="en-GB" sz="800" b="1" dirty="0">
              <a:solidFill>
                <a:srgbClr val="3069DC"/>
              </a:solidFill>
              <a:latin typeface="Verdana" panose="020B0604030504040204" pitchFamily="34" charset="0"/>
              <a:ea typeface="Verdana" panose="020B0604030504040204" pitchFamily="34" charset="0"/>
              <a:cs typeface="Verdana" panose="020B0604030504040204" pitchFamily="34" charset="0"/>
            </a:endParaRPr>
          </a:p>
        </p:txBody>
      </p:sp>
      <p:pic>
        <p:nvPicPr>
          <p:cNvPr id="25" name="Picture 5" descr="voorland2">
            <a:extLst>
              <a:ext uri="{FF2B5EF4-FFF2-40B4-BE49-F238E27FC236}">
                <a16:creationId xmlns:a16="http://schemas.microsoft.com/office/drawing/2014/main" xmlns="" id="{951EA2A5-2C24-4060-B1AB-D2765688820D}"/>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t="1265" r="17673" b="3571"/>
          <a:stretch/>
        </p:blipFill>
        <p:spPr bwMode="auto">
          <a:xfrm>
            <a:off x="3189443" y="116781"/>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al 25">
            <a:extLst>
              <a:ext uri="{FF2B5EF4-FFF2-40B4-BE49-F238E27FC236}">
                <a16:creationId xmlns:a16="http://schemas.microsoft.com/office/drawing/2014/main" xmlns="" id="{90D9C32B-72F5-45B9-8CA5-113B01D35BA8}"/>
              </a:ext>
            </a:extLst>
          </p:cNvPr>
          <p:cNvSpPr/>
          <p:nvPr/>
        </p:nvSpPr>
        <p:spPr>
          <a:xfrm>
            <a:off x="5559841" y="2193242"/>
            <a:ext cx="432048" cy="432048"/>
          </a:xfrm>
          <a:prstGeom prst="ellipse">
            <a:avLst/>
          </a:prstGeom>
          <a:solidFill>
            <a:srgbClr val="306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2</a:t>
            </a:r>
          </a:p>
        </p:txBody>
      </p:sp>
    </p:spTree>
    <p:extLst>
      <p:ext uri="{BB962C8B-B14F-4D97-AF65-F5344CB8AC3E}">
        <p14:creationId xmlns:p14="http://schemas.microsoft.com/office/powerpoint/2010/main" val="265488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p:bldP spid="14" grpId="0" animBg="1"/>
      <p:bldP spid="15" grpId="0"/>
      <p:bldP spid="17" grpId="0" animBg="1"/>
      <p:bldP spid="18" grpId="0"/>
      <p:bldP spid="20" grpId="0" animBg="1"/>
      <p:bldP spid="21" grpId="0"/>
      <p:bldP spid="23" grpId="0" animBg="1"/>
      <p:bldP spid="24"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00455" y="295198"/>
            <a:ext cx="2735753" cy="478653"/>
          </a:xfrm>
        </p:spPr>
        <p:txBody>
          <a:bodyPr>
            <a:normAutofit fontScale="90000"/>
          </a:bodyPr>
          <a:lstStyle/>
          <a:p>
            <a:r>
              <a:rPr lang="en-US" dirty="0"/>
              <a:t>Pathway (1)</a:t>
            </a:r>
          </a:p>
        </p:txBody>
      </p:sp>
      <p:pic>
        <p:nvPicPr>
          <p:cNvPr id="5" name="Picture 3">
            <a:extLst>
              <a:ext uri="{FF2B5EF4-FFF2-40B4-BE49-F238E27FC236}">
                <a16:creationId xmlns:a16="http://schemas.microsoft.com/office/drawing/2014/main" xmlns="" id="{18036C62-E5F0-4ECF-A5CE-FA16096C8D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62" t="64264" r="2394" b="4223"/>
          <a:stretch/>
        </p:blipFill>
        <p:spPr bwMode="auto">
          <a:xfrm>
            <a:off x="6439393" y="3895345"/>
            <a:ext cx="2048256" cy="113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xmlns="" id="{23272280-F1A0-4292-9F6B-DDE5F4B3C9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42" t="65847" r="33460" b="5230"/>
          <a:stretch/>
        </p:blipFill>
        <p:spPr bwMode="auto">
          <a:xfrm>
            <a:off x="3547873" y="3968497"/>
            <a:ext cx="2160000" cy="1048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xmlns="" id="{F861C9E0-2C65-41DE-B59D-1347EFC42B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6" t="62250" r="66641" b="6237"/>
          <a:stretch/>
        </p:blipFill>
        <p:spPr bwMode="auto">
          <a:xfrm>
            <a:off x="6382511" y="1152146"/>
            <a:ext cx="2160000" cy="118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xmlns="" id="{AF60F50B-9E89-425E-B99D-20C1759513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912" t="34910" r="2629" b="33577"/>
          <a:stretch/>
        </p:blipFill>
        <p:spPr bwMode="auto">
          <a:xfrm>
            <a:off x="3493009" y="1188721"/>
            <a:ext cx="2160000" cy="117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xmlns="" id="{B220CAFC-2DA6-44EA-B22E-AC4F793D1F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99" t="31313" r="33695" b="33290"/>
          <a:stretch/>
        </p:blipFill>
        <p:spPr bwMode="auto">
          <a:xfrm>
            <a:off x="548640" y="1170433"/>
            <a:ext cx="2160000" cy="123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xmlns="" id="{E15C8CC6-27C7-4B6E-8BA0-A031733A8C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0" t="2513" r="65467" b="62787"/>
          <a:stretch/>
        </p:blipFill>
        <p:spPr bwMode="auto">
          <a:xfrm>
            <a:off x="530350" y="3858769"/>
            <a:ext cx="2160000" cy="126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Afbeelding 13">
            <a:extLst>
              <a:ext uri="{FF2B5EF4-FFF2-40B4-BE49-F238E27FC236}">
                <a16:creationId xmlns:a16="http://schemas.microsoft.com/office/drawing/2014/main" xmlns="" id="{FCBD136E-3595-4B9A-8A9E-BF2253DD8877}"/>
              </a:ext>
            </a:extLst>
          </p:cNvPr>
          <p:cNvPicPr>
            <a:picLocks noChangeAspect="1"/>
          </p:cNvPicPr>
          <p:nvPr/>
        </p:nvPicPr>
        <p:blipFill>
          <a:blip r:embed="rId4"/>
          <a:stretch>
            <a:fillRect/>
          </a:stretch>
        </p:blipFill>
        <p:spPr>
          <a:xfrm>
            <a:off x="3271481" y="946117"/>
            <a:ext cx="2381582" cy="1381318"/>
          </a:xfrm>
          <a:prstGeom prst="rect">
            <a:avLst/>
          </a:prstGeom>
        </p:spPr>
      </p:pic>
      <p:sp>
        <p:nvSpPr>
          <p:cNvPr id="2" name="Tekstvak 1">
            <a:extLst>
              <a:ext uri="{FF2B5EF4-FFF2-40B4-BE49-F238E27FC236}">
                <a16:creationId xmlns:a16="http://schemas.microsoft.com/office/drawing/2014/main" xmlns="" id="{A1C7683D-E6D2-4695-B166-878E2508DBE3}"/>
              </a:ext>
            </a:extLst>
          </p:cNvPr>
          <p:cNvSpPr txBox="1"/>
          <p:nvPr/>
        </p:nvSpPr>
        <p:spPr>
          <a:xfrm>
            <a:off x="640080" y="5129784"/>
            <a:ext cx="1828800" cy="523220"/>
          </a:xfrm>
          <a:prstGeom prst="rect">
            <a:avLst/>
          </a:prstGeom>
          <a:noFill/>
        </p:spPr>
        <p:txBody>
          <a:bodyPr wrap="square" rtlCol="0">
            <a:spAutoFit/>
          </a:bodyPr>
          <a:lstStyle/>
          <a:p>
            <a:r>
              <a:rPr lang="nl-NL" sz="1400" dirty="0">
                <a:solidFill>
                  <a:srgbClr val="003399"/>
                </a:solidFill>
                <a:latin typeface="Verdana" panose="020B0604030504040204" pitchFamily="34" charset="0"/>
                <a:ea typeface="Verdana" panose="020B0604030504040204" pitchFamily="34" charset="0"/>
                <a:cs typeface="Verdana" panose="020B0604030504040204" pitchFamily="34" charset="0"/>
              </a:rPr>
              <a:t>w</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ave </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overtopping</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and</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wave run-up</a:t>
            </a:r>
          </a:p>
        </p:txBody>
      </p:sp>
      <p:sp>
        <p:nvSpPr>
          <p:cNvPr id="12" name="Tekstvak 11">
            <a:extLst>
              <a:ext uri="{FF2B5EF4-FFF2-40B4-BE49-F238E27FC236}">
                <a16:creationId xmlns:a16="http://schemas.microsoft.com/office/drawing/2014/main" xmlns="" id="{D4F7798C-4B1C-4E81-83BD-5389D598EA2F}"/>
              </a:ext>
            </a:extLst>
          </p:cNvPr>
          <p:cNvSpPr txBox="1"/>
          <p:nvPr/>
        </p:nvSpPr>
        <p:spPr>
          <a:xfrm>
            <a:off x="3645406" y="5135880"/>
            <a:ext cx="2133601" cy="523220"/>
          </a:xfrm>
          <a:prstGeom prst="rect">
            <a:avLst/>
          </a:prstGeom>
          <a:noFill/>
        </p:spPr>
        <p:txBody>
          <a:bodyPr wrap="square" rtlCol="0">
            <a:spAutoFit/>
          </a:bodyPr>
          <a:lstStyle/>
          <a:p>
            <a:pPr algn="ct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r</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evetment</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instability</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(top </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soil</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layer</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a:t>
            </a:r>
          </a:p>
        </p:txBody>
      </p:sp>
      <p:sp>
        <p:nvSpPr>
          <p:cNvPr id="13" name="Tekstvak 12">
            <a:extLst>
              <a:ext uri="{FF2B5EF4-FFF2-40B4-BE49-F238E27FC236}">
                <a16:creationId xmlns:a16="http://schemas.microsoft.com/office/drawing/2014/main" xmlns="" id="{146351E6-308C-41A5-8F51-A197F50F3502}"/>
              </a:ext>
            </a:extLst>
          </p:cNvPr>
          <p:cNvSpPr txBox="1"/>
          <p:nvPr/>
        </p:nvSpPr>
        <p:spPr>
          <a:xfrm>
            <a:off x="6504431" y="5123688"/>
            <a:ext cx="2062465" cy="307777"/>
          </a:xfrm>
          <a:prstGeom prst="rect">
            <a:avLst/>
          </a:prstGeom>
          <a:noFill/>
        </p:spPr>
        <p:txBody>
          <a:bodyPr wrap="square" rtlCol="0">
            <a:spAutoFit/>
          </a:bodyPr>
          <a:lstStyle/>
          <a:p>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floodplain</a:t>
            </a:r>
            <a:r>
              <a:rPr lang="nl-NL" sz="14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instability</a:t>
            </a:r>
            <a:endPar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kstvak 14">
            <a:extLst>
              <a:ext uri="{FF2B5EF4-FFF2-40B4-BE49-F238E27FC236}">
                <a16:creationId xmlns:a16="http://schemas.microsoft.com/office/drawing/2014/main" xmlns="" id="{9E1D656C-BB91-4CAD-AEBF-BA1430B8B2F2}"/>
              </a:ext>
            </a:extLst>
          </p:cNvPr>
          <p:cNvSpPr txBox="1"/>
          <p:nvPr/>
        </p:nvSpPr>
        <p:spPr>
          <a:xfrm>
            <a:off x="536447" y="2356104"/>
            <a:ext cx="2062465" cy="523220"/>
          </a:xfrm>
          <a:prstGeom prst="rect">
            <a:avLst/>
          </a:prstGeom>
          <a:noFill/>
        </p:spPr>
        <p:txBody>
          <a:bodyPr wrap="square" rtlCol="0">
            <a:spAutoFit/>
          </a:bodyPr>
          <a:lstStyle/>
          <a:p>
            <a:pPr algn="ct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l</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andward</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macro</a:t>
            </a:r>
            <a:r>
              <a:rPr lang="nl-NL" sz="1400" dirty="0">
                <a:solidFill>
                  <a:srgbClr val="003399"/>
                </a:solidFill>
                <a:latin typeface="Verdana" panose="020B0604030504040204" pitchFamily="34" charset="0"/>
                <a:ea typeface="Verdana" panose="020B0604030504040204" pitchFamily="34" charset="0"/>
                <a:cs typeface="Verdana" panose="020B0604030504040204" pitchFamily="34" charset="0"/>
              </a:rPr>
              <a:t>-</a:t>
            </a: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instability</a:t>
            </a:r>
            <a:endPar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kstvak 15">
            <a:extLst>
              <a:ext uri="{FF2B5EF4-FFF2-40B4-BE49-F238E27FC236}">
                <a16:creationId xmlns:a16="http://schemas.microsoft.com/office/drawing/2014/main" xmlns="" id="{2966DE12-BCA0-45BD-AAA1-E5AF6560D204}"/>
              </a:ext>
            </a:extLst>
          </p:cNvPr>
          <p:cNvSpPr txBox="1"/>
          <p:nvPr/>
        </p:nvSpPr>
        <p:spPr>
          <a:xfrm>
            <a:off x="3523487" y="2343912"/>
            <a:ext cx="2062465" cy="523220"/>
          </a:xfrm>
          <a:prstGeom prst="rect">
            <a:avLst/>
          </a:prstGeom>
          <a:noFill/>
        </p:spPr>
        <p:txBody>
          <a:bodyPr wrap="square" rtlCol="0">
            <a:spAutoFit/>
          </a:bodyPr>
          <a:lstStyle/>
          <a:p>
            <a:pPr algn="ct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riverward</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macro</a:t>
            </a:r>
            <a:r>
              <a:rPr lang="nl-NL" sz="1400" dirty="0">
                <a:solidFill>
                  <a:srgbClr val="003399"/>
                </a:solidFill>
                <a:latin typeface="Verdana" panose="020B0604030504040204" pitchFamily="34" charset="0"/>
                <a:ea typeface="Verdana" panose="020B0604030504040204" pitchFamily="34" charset="0"/>
                <a:cs typeface="Verdana" panose="020B0604030504040204" pitchFamily="34" charset="0"/>
              </a:rPr>
              <a:t>-</a:t>
            </a: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instability</a:t>
            </a:r>
            <a:endPar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kstvak 16">
            <a:extLst>
              <a:ext uri="{FF2B5EF4-FFF2-40B4-BE49-F238E27FC236}">
                <a16:creationId xmlns:a16="http://schemas.microsoft.com/office/drawing/2014/main" xmlns="" id="{8C2052CF-88A9-4600-83AD-9CFDE73F0AF7}"/>
              </a:ext>
            </a:extLst>
          </p:cNvPr>
          <p:cNvSpPr txBox="1"/>
          <p:nvPr/>
        </p:nvSpPr>
        <p:spPr>
          <a:xfrm>
            <a:off x="6412991" y="2343912"/>
            <a:ext cx="2062465" cy="307777"/>
          </a:xfrm>
          <a:prstGeom prst="rect">
            <a:avLst/>
          </a:prstGeom>
          <a:noFill/>
        </p:spPr>
        <p:txBody>
          <a:bodyPr wrap="square" rtlCol="0">
            <a:spAutoFit/>
          </a:bodyPr>
          <a:lstStyle/>
          <a:p>
            <a:pPr algn="ct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micro</a:t>
            </a:r>
            <a:r>
              <a:rPr lang="nl-NL" sz="1400" dirty="0">
                <a:solidFill>
                  <a:srgbClr val="003399"/>
                </a:solidFill>
                <a:latin typeface="Verdana" panose="020B0604030504040204" pitchFamily="34" charset="0"/>
                <a:ea typeface="Verdana" panose="020B0604030504040204" pitchFamily="34" charset="0"/>
                <a:cs typeface="Verdana" panose="020B0604030504040204" pitchFamily="34" charset="0"/>
              </a:rPr>
              <a:t>-</a:t>
            </a: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instability</a:t>
            </a:r>
            <a:endPar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tel 2">
            <a:extLst>
              <a:ext uri="{FF2B5EF4-FFF2-40B4-BE49-F238E27FC236}">
                <a16:creationId xmlns:a16="http://schemas.microsoft.com/office/drawing/2014/main" xmlns="" id="{B69B9A9E-963B-4703-89DF-A9B46AA09951}"/>
              </a:ext>
            </a:extLst>
          </p:cNvPr>
          <p:cNvSpPr txBox="1">
            <a:spLocks/>
          </p:cNvSpPr>
          <p:nvPr/>
        </p:nvSpPr>
        <p:spPr>
          <a:xfrm>
            <a:off x="2098375" y="3062783"/>
            <a:ext cx="5527721" cy="546310"/>
          </a:xfrm>
          <a:prstGeom prst="rect">
            <a:avLst/>
          </a:prstGeom>
        </p:spPr>
        <p:txBody>
          <a:bodyPr vert="horz" lIns="0" tIns="45720" rIns="91440" bIns="45720" rtlCol="0" anchor="t">
            <a:noAutofit/>
          </a:bodyPr>
          <a:lstStyle>
            <a:lvl1pPr algn="l" defTabSz="457200" rtl="0" eaLnBrk="1" latinLnBrk="0" hangingPunct="1">
              <a:spcBef>
                <a:spcPct val="0"/>
              </a:spcBef>
              <a:buNone/>
              <a:tabLst>
                <a:tab pos="536575" algn="l"/>
              </a:tabLst>
              <a:defRPr sz="34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000" b="1" dirty="0">
                <a:latin typeface="Verdana" panose="020B0604030504040204" pitchFamily="34" charset="0"/>
                <a:ea typeface="Verdana" panose="020B0604030504040204" pitchFamily="34" charset="0"/>
                <a:cs typeface="Verdana" panose="020B0604030504040204" pitchFamily="34" charset="0"/>
              </a:rPr>
              <a:t>Failure mechanisms project KIJK</a:t>
            </a:r>
          </a:p>
        </p:txBody>
      </p:sp>
    </p:spTree>
    <p:extLst>
      <p:ext uri="{BB962C8B-B14F-4D97-AF65-F5344CB8AC3E}">
        <p14:creationId xmlns:p14="http://schemas.microsoft.com/office/powerpoint/2010/main" val="265451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16599" y="165698"/>
            <a:ext cx="3050216" cy="546028"/>
          </a:xfrm>
        </p:spPr>
        <p:txBody>
          <a:bodyPr>
            <a:normAutofit fontScale="90000"/>
          </a:bodyPr>
          <a:lstStyle/>
          <a:p>
            <a:r>
              <a:rPr lang="en-US" dirty="0"/>
              <a:t>Receptor (1)</a:t>
            </a:r>
          </a:p>
        </p:txBody>
      </p:sp>
      <p:pic>
        <p:nvPicPr>
          <p:cNvPr id="4" name="Afbeelding 3">
            <a:extLst>
              <a:ext uri="{FF2B5EF4-FFF2-40B4-BE49-F238E27FC236}">
                <a16:creationId xmlns:a16="http://schemas.microsoft.com/office/drawing/2014/main" xmlns="" id="{0EB6FDA7-91D9-4B8E-AF47-265C15159612}"/>
              </a:ext>
            </a:extLst>
          </p:cNvPr>
          <p:cNvPicPr>
            <a:picLocks noChangeAspect="1"/>
          </p:cNvPicPr>
          <p:nvPr/>
        </p:nvPicPr>
        <p:blipFill>
          <a:blip r:embed="rId3"/>
          <a:stretch>
            <a:fillRect/>
          </a:stretch>
        </p:blipFill>
        <p:spPr>
          <a:xfrm>
            <a:off x="854430" y="1304029"/>
            <a:ext cx="7719934" cy="5395043"/>
          </a:xfrm>
          <a:prstGeom prst="rect">
            <a:avLst/>
          </a:prstGeom>
        </p:spPr>
      </p:pic>
    </p:spTree>
    <p:extLst>
      <p:ext uri="{BB962C8B-B14F-4D97-AF65-F5344CB8AC3E}">
        <p14:creationId xmlns:p14="http://schemas.microsoft.com/office/powerpoint/2010/main" val="416468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16599" y="165698"/>
            <a:ext cx="3050216" cy="546028"/>
          </a:xfrm>
        </p:spPr>
        <p:txBody>
          <a:bodyPr>
            <a:normAutofit fontScale="90000"/>
          </a:bodyPr>
          <a:lstStyle/>
          <a:p>
            <a:r>
              <a:rPr lang="en-US" dirty="0"/>
              <a:t>Receptor (2)</a:t>
            </a:r>
          </a:p>
        </p:txBody>
      </p:sp>
      <p:sp>
        <p:nvSpPr>
          <p:cNvPr id="5" name="Tekstvak 2">
            <a:extLst>
              <a:ext uri="{FF2B5EF4-FFF2-40B4-BE49-F238E27FC236}">
                <a16:creationId xmlns:a16="http://schemas.microsoft.com/office/drawing/2014/main" xmlns="" id="{E6C7E10D-1AFB-4944-A6DA-1DDA6D1EC40B}"/>
              </a:ext>
            </a:extLst>
          </p:cNvPr>
          <p:cNvSpPr txBox="1"/>
          <p:nvPr/>
        </p:nvSpPr>
        <p:spPr>
          <a:xfrm>
            <a:off x="4685331" y="1080376"/>
            <a:ext cx="3458999" cy="584775"/>
          </a:xfrm>
          <a:prstGeom prst="rect">
            <a:avLst/>
          </a:prstGeom>
          <a:noFill/>
        </p:spPr>
        <p:txBody>
          <a:bodyPr wrap="square" rtlCol="0">
            <a:spAutoFit/>
          </a:bodyPr>
          <a:lstStyle/>
          <a:p>
            <a:r>
              <a:rPr lang="en-GB" sz="1600" b="1">
                <a:solidFill>
                  <a:srgbClr val="000000"/>
                </a:solidFill>
                <a:latin typeface="Verdana" panose="020B0604030504040204" pitchFamily="34" charset="0"/>
                <a:ea typeface="Verdana" panose="020B0604030504040204" pitchFamily="34" charset="0"/>
                <a:cs typeface="Verdana" panose="020B0604030504040204" pitchFamily="34" charset="0"/>
              </a:rPr>
              <a:t>Flood protection assignment</a:t>
            </a:r>
          </a:p>
          <a:p>
            <a:pPr marL="285750" indent="-285750">
              <a:buFont typeface="Courier New" panose="02070309020205020404" pitchFamily="49" charset="0"/>
              <a:buChar char="o"/>
            </a:pPr>
            <a:r>
              <a:rPr lang="en-GB" sz="1600">
                <a:solidFill>
                  <a:srgbClr val="000000"/>
                </a:solidFill>
                <a:latin typeface="Verdana" panose="020B0604030504040204" pitchFamily="34" charset="0"/>
                <a:ea typeface="Verdana" panose="020B0604030504040204" pitchFamily="34" charset="0"/>
                <a:cs typeface="Verdana" panose="020B0604030504040204" pitchFamily="34" charset="0"/>
              </a:rPr>
              <a:t>Total of 10,15 km (red line)</a:t>
            </a:r>
          </a:p>
        </p:txBody>
      </p:sp>
      <p:sp>
        <p:nvSpPr>
          <p:cNvPr id="7" name="Tekstvak 7">
            <a:extLst>
              <a:ext uri="{FF2B5EF4-FFF2-40B4-BE49-F238E27FC236}">
                <a16:creationId xmlns:a16="http://schemas.microsoft.com/office/drawing/2014/main" xmlns="" id="{80DF3D7F-E0FD-47DA-B05E-CB5202DE9079}"/>
              </a:ext>
            </a:extLst>
          </p:cNvPr>
          <p:cNvSpPr txBox="1"/>
          <p:nvPr/>
        </p:nvSpPr>
        <p:spPr>
          <a:xfrm>
            <a:off x="5732739" y="3672979"/>
            <a:ext cx="3675023" cy="1323439"/>
          </a:xfrm>
          <a:prstGeom prst="rect">
            <a:avLst/>
          </a:prstGeom>
          <a:noFill/>
        </p:spPr>
        <p:txBody>
          <a:bodyPr wrap="square" rtlCol="0">
            <a:spAutoFit/>
          </a:bodyPr>
          <a:lstStyle/>
          <a:p>
            <a:r>
              <a:rPr lang="en-GB" sz="1600" b="1" dirty="0">
                <a:solidFill>
                  <a:srgbClr val="000000"/>
                </a:solidFill>
                <a:latin typeface="Verdana" panose="020B0604030504040204" pitchFamily="34" charset="0"/>
                <a:ea typeface="Verdana" panose="020B0604030504040204" pitchFamily="34" charset="0"/>
                <a:cs typeface="Verdana" panose="020B0604030504040204" pitchFamily="34" charset="0"/>
              </a:rPr>
              <a:t>Human environment</a:t>
            </a:r>
            <a:endPar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Courier New" panose="02070309020205020404" pitchFamily="49" charset="0"/>
              <a:buChar char="o"/>
            </a:pP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740 buildings</a:t>
            </a:r>
          </a:p>
          <a:p>
            <a:pPr marL="285750" indent="-285750">
              <a:buFont typeface="Courier New" panose="02070309020205020404" pitchFamily="49" charset="0"/>
              <a:buChar char="o"/>
            </a:pP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3 villages</a:t>
            </a:r>
          </a:p>
          <a:p>
            <a:pPr marL="285750" indent="-285750">
              <a:buFont typeface="Courier New" panose="02070309020205020404" pitchFamily="49" charset="0"/>
              <a:buChar char="o"/>
            </a:pP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Many monuments</a:t>
            </a:r>
          </a:p>
          <a:p>
            <a:pPr marL="285750" indent="-285750">
              <a:buFont typeface="Courier New" panose="02070309020205020404" pitchFamily="49" charset="0"/>
              <a:buChar char="o"/>
            </a:pP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Heavy traffic</a:t>
            </a:r>
          </a:p>
        </p:txBody>
      </p:sp>
      <p:pic>
        <p:nvPicPr>
          <p:cNvPr id="8" name="Afbeelding 4">
            <a:extLst>
              <a:ext uri="{FF2B5EF4-FFF2-40B4-BE49-F238E27FC236}">
                <a16:creationId xmlns:a16="http://schemas.microsoft.com/office/drawing/2014/main" xmlns="" id="{2E229D88-D187-4D36-8BB5-880DAA205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8220" y="5168446"/>
            <a:ext cx="2313749" cy="1542499"/>
          </a:xfrm>
          <a:prstGeom prst="rect">
            <a:avLst/>
          </a:prstGeom>
        </p:spPr>
      </p:pic>
      <p:pic>
        <p:nvPicPr>
          <p:cNvPr id="9" name="Picture 2" descr="J:\systeem\Office\Outlook\KIJK_kaart_OO_PvE.PNG">
            <a:extLst>
              <a:ext uri="{FF2B5EF4-FFF2-40B4-BE49-F238E27FC236}">
                <a16:creationId xmlns:a16="http://schemas.microsoft.com/office/drawing/2014/main" xmlns="" id="{432A6D71-FA93-4F28-B8EC-F70FAC8826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564" y="1413164"/>
            <a:ext cx="4081599" cy="5267104"/>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xmlns="" id="{531F704D-99C0-4793-BC9F-412514C699B0}"/>
              </a:ext>
            </a:extLst>
          </p:cNvPr>
          <p:cNvPicPr>
            <a:picLocks noChangeAspect="1"/>
          </p:cNvPicPr>
          <p:nvPr/>
        </p:nvPicPr>
        <p:blipFill>
          <a:blip r:embed="rId5"/>
          <a:stretch>
            <a:fillRect/>
          </a:stretch>
        </p:blipFill>
        <p:spPr>
          <a:xfrm>
            <a:off x="3035101" y="4989039"/>
            <a:ext cx="2562225" cy="1704975"/>
          </a:xfrm>
          <a:prstGeom prst="rect">
            <a:avLst/>
          </a:prstGeom>
        </p:spPr>
      </p:pic>
      <p:pic>
        <p:nvPicPr>
          <p:cNvPr id="11" name="Afbeelding 10">
            <a:extLst>
              <a:ext uri="{FF2B5EF4-FFF2-40B4-BE49-F238E27FC236}">
                <a16:creationId xmlns:a16="http://schemas.microsoft.com/office/drawing/2014/main" xmlns="" id="{8FA02422-F89F-44E0-86C0-65570EC56FC5}"/>
              </a:ext>
            </a:extLst>
          </p:cNvPr>
          <p:cNvPicPr>
            <a:picLocks noChangeAspect="1"/>
          </p:cNvPicPr>
          <p:nvPr/>
        </p:nvPicPr>
        <p:blipFill>
          <a:blip r:embed="rId6"/>
          <a:stretch>
            <a:fillRect/>
          </a:stretch>
        </p:blipFill>
        <p:spPr>
          <a:xfrm>
            <a:off x="5347937" y="1818371"/>
            <a:ext cx="2562225" cy="1704975"/>
          </a:xfrm>
          <a:prstGeom prst="rect">
            <a:avLst/>
          </a:prstGeom>
        </p:spPr>
      </p:pic>
    </p:spTree>
    <p:extLst>
      <p:ext uri="{BB962C8B-B14F-4D97-AF65-F5344CB8AC3E}">
        <p14:creationId xmlns:p14="http://schemas.microsoft.com/office/powerpoint/2010/main" val="31642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233995" y="1374190"/>
            <a:ext cx="3240350" cy="1367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 name="Titel 2"/>
          <p:cNvSpPr>
            <a:spLocks noGrp="1"/>
          </p:cNvSpPr>
          <p:nvPr>
            <p:ph type="title"/>
          </p:nvPr>
        </p:nvSpPr>
        <p:spPr>
          <a:xfrm>
            <a:off x="3525390" y="343416"/>
            <a:ext cx="2875407" cy="514673"/>
          </a:xfrm>
        </p:spPr>
        <p:txBody>
          <a:bodyPr>
            <a:normAutofit fontScale="90000"/>
          </a:bodyPr>
          <a:lstStyle/>
          <a:p>
            <a:r>
              <a:rPr lang="en-US" dirty="0"/>
              <a:t>Receptor (3)</a:t>
            </a:r>
          </a:p>
        </p:txBody>
      </p:sp>
      <p:pic>
        <p:nvPicPr>
          <p:cNvPr id="5" name="Afbeelding 4">
            <a:extLst>
              <a:ext uri="{FF2B5EF4-FFF2-40B4-BE49-F238E27FC236}">
                <a16:creationId xmlns:a16="http://schemas.microsoft.com/office/drawing/2014/main" xmlns="" id="{0B461AD9-38FB-4CA9-A516-A22266B591C2}"/>
              </a:ext>
            </a:extLst>
          </p:cNvPr>
          <p:cNvPicPr>
            <a:picLocks noChangeAspect="1"/>
          </p:cNvPicPr>
          <p:nvPr/>
        </p:nvPicPr>
        <p:blipFill rotWithShape="1">
          <a:blip r:embed="rId3"/>
          <a:srcRect r="19049"/>
          <a:stretch/>
        </p:blipFill>
        <p:spPr>
          <a:xfrm>
            <a:off x="233553" y="1243840"/>
            <a:ext cx="4240792" cy="2581275"/>
          </a:xfrm>
          <a:prstGeom prst="rect">
            <a:avLst/>
          </a:prstGeom>
        </p:spPr>
      </p:pic>
      <p:pic>
        <p:nvPicPr>
          <p:cNvPr id="2" name="Afbeelding 1">
            <a:extLst>
              <a:ext uri="{FF2B5EF4-FFF2-40B4-BE49-F238E27FC236}">
                <a16:creationId xmlns:a16="http://schemas.microsoft.com/office/drawing/2014/main" xmlns="" id="{FCAE840D-2F0A-469B-9EE7-114A44E38D16}"/>
              </a:ext>
            </a:extLst>
          </p:cNvPr>
          <p:cNvPicPr>
            <a:picLocks noChangeAspect="1"/>
          </p:cNvPicPr>
          <p:nvPr/>
        </p:nvPicPr>
        <p:blipFill>
          <a:blip r:embed="rId4"/>
          <a:stretch>
            <a:fillRect/>
          </a:stretch>
        </p:blipFill>
        <p:spPr>
          <a:xfrm>
            <a:off x="1129665" y="3991410"/>
            <a:ext cx="7077075" cy="2733675"/>
          </a:xfrm>
          <a:prstGeom prst="rect">
            <a:avLst/>
          </a:prstGeom>
        </p:spPr>
      </p:pic>
      <p:pic>
        <p:nvPicPr>
          <p:cNvPr id="6" name="Afbeelding 5">
            <a:extLst>
              <a:ext uri="{FF2B5EF4-FFF2-40B4-BE49-F238E27FC236}">
                <a16:creationId xmlns:a16="http://schemas.microsoft.com/office/drawing/2014/main" xmlns="" id="{31D760FD-5E31-4D7A-9C3F-9BC849AD5C51}"/>
              </a:ext>
            </a:extLst>
          </p:cNvPr>
          <p:cNvPicPr>
            <a:picLocks noChangeAspect="1"/>
          </p:cNvPicPr>
          <p:nvPr/>
        </p:nvPicPr>
        <p:blipFill>
          <a:blip r:embed="rId5"/>
          <a:stretch>
            <a:fillRect/>
          </a:stretch>
        </p:blipFill>
        <p:spPr>
          <a:xfrm>
            <a:off x="4746117" y="1243841"/>
            <a:ext cx="3922395" cy="2587610"/>
          </a:xfrm>
          <a:prstGeom prst="rect">
            <a:avLst/>
          </a:prstGeom>
        </p:spPr>
      </p:pic>
    </p:spTree>
    <p:extLst>
      <p:ext uri="{BB962C8B-B14F-4D97-AF65-F5344CB8AC3E}">
        <p14:creationId xmlns:p14="http://schemas.microsoft.com/office/powerpoint/2010/main" val="26063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systeem\Office\Outlook\voorland met diepdamwand binnen.png">
            <a:extLst>
              <a:ext uri="{FF2B5EF4-FFF2-40B4-BE49-F238E27FC236}">
                <a16:creationId xmlns:a16="http://schemas.microsoft.com/office/drawing/2014/main" xmlns="" id="{E60C1C22-CF8D-4709-A8C9-E258167F0C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7" t="4165"/>
          <a:stretch/>
        </p:blipFill>
        <p:spPr bwMode="auto">
          <a:xfrm>
            <a:off x="726944" y="1181848"/>
            <a:ext cx="4080530" cy="2247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xmlns="" id="{349B77A0-A721-4A92-B368-B84456D211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7" r="78706" b="55950"/>
          <a:stretch/>
        </p:blipFill>
        <p:spPr bwMode="auto">
          <a:xfrm>
            <a:off x="6364225" y="329184"/>
            <a:ext cx="2456341" cy="33284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xmlns="" id="{962A9D90-3689-41B8-8AF2-837941C04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8" t="45685" r="67892" b="19794"/>
          <a:stretch/>
        </p:blipFill>
        <p:spPr bwMode="auto">
          <a:xfrm>
            <a:off x="182880" y="3765762"/>
            <a:ext cx="3712464" cy="29093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xmlns="" id="{88975735-171D-431F-8BDD-4349D84B4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36" t="7012" r="42418" b="56669"/>
          <a:stretch/>
        </p:blipFill>
        <p:spPr bwMode="auto">
          <a:xfrm>
            <a:off x="5138928" y="4085107"/>
            <a:ext cx="3474720" cy="25900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2">
            <a:extLst>
              <a:ext uri="{FF2B5EF4-FFF2-40B4-BE49-F238E27FC236}">
                <a16:creationId xmlns:a16="http://schemas.microsoft.com/office/drawing/2014/main" xmlns="" id="{D89710BA-FE58-4A23-AC89-19F650BEC101}"/>
              </a:ext>
            </a:extLst>
          </p:cNvPr>
          <p:cNvSpPr>
            <a:spLocks noGrp="1"/>
          </p:cNvSpPr>
          <p:nvPr>
            <p:ph type="title"/>
          </p:nvPr>
        </p:nvSpPr>
        <p:spPr>
          <a:xfrm>
            <a:off x="3525390" y="343416"/>
            <a:ext cx="2875407" cy="514673"/>
          </a:xfrm>
        </p:spPr>
        <p:txBody>
          <a:bodyPr>
            <a:normAutofit fontScale="90000"/>
          </a:bodyPr>
          <a:lstStyle/>
          <a:p>
            <a:r>
              <a:rPr lang="en-US" dirty="0"/>
              <a:t>This means…</a:t>
            </a:r>
          </a:p>
        </p:txBody>
      </p:sp>
    </p:spTree>
    <p:extLst>
      <p:ext uri="{BB962C8B-B14F-4D97-AF65-F5344CB8AC3E}">
        <p14:creationId xmlns:p14="http://schemas.microsoft.com/office/powerpoint/2010/main" val="17653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RP-2020-Master-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SRP 2020 Research and Innov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SRP 2020 Environment and Resource Effici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SRP 2020 Combating Climate Ch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SRP 2020 Sustainable Trans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NSRP-2020-Master-v2</Template>
  <TotalTime>3061</TotalTime>
  <Words>747</Words>
  <Application>Microsoft Office PowerPoint</Application>
  <PresentationFormat>Diavoorstelling (4:3)</PresentationFormat>
  <Paragraphs>93</Paragraphs>
  <Slides>9</Slides>
  <Notes>7</Notes>
  <HiddenSlides>0</HiddenSlides>
  <MMClips>0</MMClips>
  <ScaleCrop>false</ScaleCrop>
  <HeadingPairs>
    <vt:vector size="4" baseType="variant">
      <vt:variant>
        <vt:lpstr>Thema</vt:lpstr>
      </vt:variant>
      <vt:variant>
        <vt:i4>5</vt:i4>
      </vt:variant>
      <vt:variant>
        <vt:lpstr>Diatitels</vt:lpstr>
      </vt:variant>
      <vt:variant>
        <vt:i4>9</vt:i4>
      </vt:variant>
    </vt:vector>
  </HeadingPairs>
  <TitlesOfParts>
    <vt:vector size="14" baseType="lpstr">
      <vt:lpstr>NSRP-2020-Master-v2</vt:lpstr>
      <vt:lpstr>NSRP 2020 Research and Innovation</vt:lpstr>
      <vt:lpstr>NSRP 2020 Environment and Resource Efficiency</vt:lpstr>
      <vt:lpstr>NSRP 2020 Combating Climate Change</vt:lpstr>
      <vt:lpstr>NSRP 2020 Sustainable Transport</vt:lpstr>
      <vt:lpstr>System analysis, Source-Path-Receptor approach</vt:lpstr>
      <vt:lpstr>The flood protection assignment </vt:lpstr>
      <vt:lpstr>Source (1)</vt:lpstr>
      <vt:lpstr>Source (2)</vt:lpstr>
      <vt:lpstr>Pathway (1)</vt:lpstr>
      <vt:lpstr>Receptor (1)</vt:lpstr>
      <vt:lpstr>Receptor (2)</vt:lpstr>
      <vt:lpstr>Receptor (3)</vt:lpstr>
      <vt:lpstr>This means…</vt:lpstr>
    </vt:vector>
  </TitlesOfParts>
  <Company>Region Midtjylland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Rikke Sørensen</dc:creator>
  <cp:lastModifiedBy>Weijland, M.</cp:lastModifiedBy>
  <cp:revision>66</cp:revision>
  <dcterms:created xsi:type="dcterms:W3CDTF">2016-03-22T13:06:26Z</dcterms:created>
  <dcterms:modified xsi:type="dcterms:W3CDTF">2018-03-06T18:36:48Z</dcterms:modified>
</cp:coreProperties>
</file>