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4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  <p:sldMasterId id="2147483657" r:id="rId2"/>
    <p:sldMasterId id="2147483664" r:id="rId3"/>
    <p:sldMasterId id="2147483671" r:id="rId4"/>
    <p:sldMasterId id="2147483678" r:id="rId5"/>
  </p:sldMasterIdLst>
  <p:sldIdLst>
    <p:sldId id="257" r:id="rId6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amer, Priscilla (WVL)" initials="PK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00325A"/>
    <a:srgbClr val="0025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40" autoAdjust="0"/>
    <p:restoredTop sz="94676" autoAdjust="0"/>
  </p:normalViewPr>
  <p:slideViewPr>
    <p:cSldViewPr snapToGrid="0" snapToObjects="1">
      <p:cViewPr>
        <p:scale>
          <a:sx n="125" d="100"/>
          <a:sy n="125" d="100"/>
        </p:scale>
        <p:origin x="-150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</a:t>
            </a:r>
            <a:r>
              <a:rPr lang="de-DE" dirty="0" err="1" smtClean="0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8490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609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</a:t>
            </a:r>
            <a:r>
              <a:rPr lang="de-DE" dirty="0" err="1" smtClean="0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38019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55404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Vierte Ebene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Fünfte Ebene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716471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871867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69375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Vierte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789880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</a:t>
            </a:r>
            <a:r>
              <a:rPr lang="de-DE" dirty="0" err="1" smtClean="0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5385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812941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Vierte Ebene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Fünfte Ebene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31484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525638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7278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18411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Vierte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4552678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</a:t>
            </a:r>
            <a:r>
              <a:rPr lang="de-DE" dirty="0" err="1" smtClean="0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142631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064053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Vierte Ebene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Fünfte Ebene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450537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5651278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09162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Vierte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68415681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 </a:t>
            </a:r>
            <a:r>
              <a:rPr lang="de-DE" dirty="0" err="1" smtClean="0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  <p:pic>
        <p:nvPicPr>
          <p:cNvPr id="4" name="Picture 2" descr="P:\wvl\Interreg VB\FAIR\FAIR Logo's\20160112133728_FAIR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75" y="100126"/>
            <a:ext cx="2554224" cy="127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5245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Klik for at redigere i master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Andet niveau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Tredje niveau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Fjerde niveau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Femte niveau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3664797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 baseline="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format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 baseline="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format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pic>
        <p:nvPicPr>
          <p:cNvPr id="5" name="Picture 2" descr="P:\wvl\Interreg VB\FAIR\FAIR Logo's\20160112133728_FAIR Logo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197" y="100126"/>
            <a:ext cx="2554224" cy="1274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7511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format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 hasCustomPrompt="1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format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 hasCustomPrompt="1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 baseline="0"/>
            </a:lvl2pPr>
            <a:lvl3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18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Edit master text format 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Second level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Third level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Fourth level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Fifth level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 hasCustomPrompt="1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 baseline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format</a:t>
            </a:r>
          </a:p>
        </p:txBody>
      </p:sp>
    </p:spTree>
    <p:extLst>
      <p:ext uri="{BB962C8B-B14F-4D97-AF65-F5344CB8AC3E}">
        <p14:creationId xmlns:p14="http://schemas.microsoft.com/office/powerpoint/2010/main" val="22781933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 hasCustomPrompt="1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>
            <a:lvl1pPr>
              <a:defRPr/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100946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04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 dirty="0" smtClean="0"/>
              <a:t>Edit master title format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>
              <a:defRPr sz="2000">
                <a:solidFill>
                  <a:srgbClr val="00339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Edit master text format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Second level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Third level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dirty="0" smtClean="0"/>
              <a:t>Fourth level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format</a:t>
            </a:r>
          </a:p>
        </p:txBody>
      </p:sp>
    </p:spTree>
    <p:extLst>
      <p:ext uri="{BB962C8B-B14F-4D97-AF65-F5344CB8AC3E}">
        <p14:creationId xmlns:p14="http://schemas.microsoft.com/office/powerpoint/2010/main" val="8383886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</a:t>
            </a:r>
            <a:r>
              <a:rPr lang="de-DE" dirty="0" err="1" smtClean="0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152470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7476910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Mastertextformat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Vierte Ebene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Fünfte Ebene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620145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en-US" smtClean="0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192139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312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2686810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en-US" smtClean="0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Mastertextformat bearbeiten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Zweite Ebene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Dritte Ebene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en-US" smtClean="0"/>
              <a:t>Vierte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729511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1638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31574" y="1510115"/>
            <a:ext cx="3124147" cy="359607"/>
          </a:xfrm>
        </p:spPr>
        <p:txBody>
          <a:bodyPr anchor="t">
            <a:normAutofit/>
          </a:bodyPr>
          <a:lstStyle>
            <a:lvl1pPr algn="l">
              <a:defRPr sz="2400" b="0" i="0">
                <a:latin typeface="Univers LT Std 55"/>
                <a:cs typeface="Univers LT Std 55"/>
              </a:defRPr>
            </a:lvl1pPr>
          </a:lstStyle>
          <a:p>
            <a:r>
              <a:rPr lang="da-DK" smtClean="0"/>
              <a:t>Klik for at redigere i master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268610" y="1510115"/>
            <a:ext cx="4418189" cy="350638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Klik for at redigere i master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Andet niveau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Tredje niveau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Fjerde niveau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031574" y="2008943"/>
            <a:ext cx="3124147" cy="37291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4058848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1031575" y="196709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 smtClean="0"/>
              <a:t>Master-</a:t>
            </a:r>
            <a:r>
              <a:rPr lang="de-DE" dirty="0" err="1" smtClean="0"/>
              <a:t>Subline</a:t>
            </a:r>
            <a:endParaRPr lang="de-DE" dirty="0"/>
          </a:p>
        </p:txBody>
      </p:sp>
      <p:sp>
        <p:nvSpPr>
          <p:cNvPr id="8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25789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31574" y="2385696"/>
            <a:ext cx="3829704" cy="3181137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e-DE" dirty="0"/>
          </a:p>
        </p:txBody>
      </p:sp>
      <p:sp>
        <p:nvSpPr>
          <p:cNvPr id="9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5003068" y="2365447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0323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5" y="2314475"/>
            <a:ext cx="3829703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de-DE" dirty="0"/>
          </a:p>
        </p:txBody>
      </p:sp>
      <p:sp>
        <p:nvSpPr>
          <p:cNvPr id="11" name="Inhaltsplatzhalter 2"/>
          <p:cNvSpPr>
            <a:spLocks noGrp="1"/>
          </p:cNvSpPr>
          <p:nvPr>
            <p:ph sz="half" idx="13"/>
          </p:nvPr>
        </p:nvSpPr>
        <p:spPr>
          <a:xfrm>
            <a:off x="1031574" y="2862515"/>
            <a:ext cx="3829704" cy="2659026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e-DE" dirty="0"/>
          </a:p>
        </p:txBody>
      </p:sp>
      <p:sp>
        <p:nvSpPr>
          <p:cNvPr id="12" name="Inhaltsplatzhalter 2"/>
          <p:cNvSpPr>
            <a:spLocks noGrp="1"/>
          </p:cNvSpPr>
          <p:nvPr>
            <p:ph sz="half" idx="14"/>
          </p:nvPr>
        </p:nvSpPr>
        <p:spPr>
          <a:xfrm>
            <a:off x="5003068" y="2862515"/>
            <a:ext cx="3829704" cy="2615775"/>
          </a:xfr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 sz="2400"/>
            </a:lvl1pPr>
            <a:lvl2pPr marL="742950" marR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 sz="1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Klik for at redigere i master</a:t>
            </a:r>
          </a:p>
          <a:p>
            <a:pPr marL="34290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Andet niveau</a:t>
            </a:r>
          </a:p>
          <a:p>
            <a:pPr marL="342900" marR="0" lvl="2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Tredje niveau</a:t>
            </a:r>
          </a:p>
          <a:p>
            <a:pPr marL="342900" marR="0" lvl="3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Fjerde niveau</a:t>
            </a:r>
          </a:p>
          <a:p>
            <a:pPr marL="342900" marR="0" lvl="4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a-DK" smtClean="0"/>
              <a:t>Femte niveau</a:t>
            </a:r>
            <a:endParaRPr lang="de-DE" dirty="0" smtClean="0"/>
          </a:p>
        </p:txBody>
      </p:sp>
      <p:sp>
        <p:nvSpPr>
          <p:cNvPr id="13" name="Textplatzhalter 2"/>
          <p:cNvSpPr>
            <a:spLocks noGrp="1"/>
          </p:cNvSpPr>
          <p:nvPr>
            <p:ph type="body" idx="15"/>
          </p:nvPr>
        </p:nvSpPr>
        <p:spPr>
          <a:xfrm>
            <a:off x="5003068" y="2314475"/>
            <a:ext cx="3829704" cy="394858"/>
          </a:xfrm>
        </p:spPr>
        <p:txBody>
          <a:bodyPr anchor="t"/>
          <a:lstStyle>
            <a:lvl1pPr marL="0" indent="0">
              <a:buNone/>
              <a:defRPr sz="2400" b="0" i="0">
                <a:latin typeface="Univers LT Std 55"/>
                <a:cs typeface="Univers LT Std 55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474260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1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5.emf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4.e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image" Target="../media/image8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slideLayout" Target="../slideLayouts/slideLayout31.xml"/><Relationship Id="rId7" Type="http://schemas.openxmlformats.org/officeDocument/2006/relationships/theme" Target="../theme/theme4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5" Type="http://schemas.openxmlformats.org/officeDocument/2006/relationships/slideLayout" Target="../slideLayouts/slideLayout33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32.xml"/><Relationship Id="rId9" Type="http://schemas.openxmlformats.org/officeDocument/2006/relationships/image" Target="../media/image10.jp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slideLayout" Target="../slideLayouts/slideLayout37.xml"/><Relationship Id="rId7" Type="http://schemas.openxmlformats.org/officeDocument/2006/relationships/theme" Target="../theme/theme5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9.xml"/><Relationship Id="rId10" Type="http://schemas.openxmlformats.org/officeDocument/2006/relationships/image" Target="../media/image6.emf"/><Relationship Id="rId4" Type="http://schemas.openxmlformats.org/officeDocument/2006/relationships/slideLayout" Target="../slideLayouts/slideLayout38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 3" descr="NSRP-2014-Combination_4-Combination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 smtClean="0"/>
              <a:t>MASTERTITEL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lvl="0"/>
            <a:endParaRPr lang="de-DE" dirty="0" smtClean="0"/>
          </a:p>
        </p:txBody>
      </p:sp>
      <p:pic>
        <p:nvPicPr>
          <p:cNvPr id="5" name="Bild 4" descr="INTERREG-North-Sea-Region-Logo-nSF-DF-CMYK.pn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" y="125857"/>
            <a:ext cx="2554224" cy="1039368"/>
          </a:xfrm>
          <a:prstGeom prst="rect">
            <a:avLst/>
          </a:prstGeom>
        </p:spPr>
      </p:pic>
      <p:pic>
        <p:nvPicPr>
          <p:cNvPr id="6" name="Bild 5" descr="interreg_icon_combating-climate_neg_CMYK.pdf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229" y="273909"/>
            <a:ext cx="485376" cy="485376"/>
          </a:xfrm>
          <a:prstGeom prst="rect">
            <a:avLst/>
          </a:prstGeom>
        </p:spPr>
      </p:pic>
      <p:pic>
        <p:nvPicPr>
          <p:cNvPr id="7" name="Bild 6" descr="interreg_icon_enviroment_neg_CMYK.pd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605" y="273909"/>
            <a:ext cx="485376" cy="485376"/>
          </a:xfrm>
          <a:prstGeom prst="rect">
            <a:avLst/>
          </a:prstGeom>
        </p:spPr>
      </p:pic>
      <p:pic>
        <p:nvPicPr>
          <p:cNvPr id="8" name="Bild 7" descr="interreg_icon_research_and_innovation_neg_CMYK.pd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2352" y="273908"/>
            <a:ext cx="486411" cy="486411"/>
          </a:xfrm>
          <a:prstGeom prst="rect">
            <a:avLst/>
          </a:prstGeom>
        </p:spPr>
      </p:pic>
      <p:pic>
        <p:nvPicPr>
          <p:cNvPr id="9" name="Bild 8" descr="interreg_icon_sustainable_neg_CMYK.pdf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3909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104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49" r:id="rId7"/>
    <p:sldLayoutId id="2147483652" r:id="rId8"/>
    <p:sldLayoutId id="2147483653" r:id="rId9"/>
    <p:sldLayoutId id="2147483654" r:id="rId10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2542"/>
          </a:solidFill>
          <a:latin typeface="Univers LT Std 55"/>
          <a:ea typeface="+mj-ea"/>
          <a:cs typeface="Univers LT Std 55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NSRP-2014-Wavelines_Research and Innovation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 smtClean="0"/>
              <a:t>MASTERTITEL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lvl="0"/>
            <a:endParaRPr lang="de-DE" dirty="0" smtClean="0"/>
          </a:p>
        </p:txBody>
      </p:sp>
      <p:pic>
        <p:nvPicPr>
          <p:cNvPr id="7" name="Bild 6" descr="INTERREG-North-Sea-Region-Logo-nSF-DF-CMYK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" y="125857"/>
            <a:ext cx="2554224" cy="1039368"/>
          </a:xfrm>
          <a:prstGeom prst="rect">
            <a:avLst/>
          </a:prstGeom>
        </p:spPr>
      </p:pic>
      <p:pic>
        <p:nvPicPr>
          <p:cNvPr id="9" name="Bild 8" descr="interreg_icon_research_and_innovation_neg_CMYK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881" y="273909"/>
            <a:ext cx="486411" cy="486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101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2542"/>
          </a:solidFill>
          <a:latin typeface="Univers LT Std 55"/>
          <a:ea typeface="+mj-ea"/>
          <a:cs typeface="Univers LT Std 55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NSRP-2014-Wavelines_Environment and Resource Efficiency.png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 smtClean="0"/>
              <a:t>MASTERTITEL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lvl="0"/>
            <a:endParaRPr lang="de-DE" dirty="0" smtClean="0"/>
          </a:p>
        </p:txBody>
      </p:sp>
      <p:pic>
        <p:nvPicPr>
          <p:cNvPr id="7" name="Bild 6" descr="INTERREG-North-Sea-Region-Logo-nSF-DF-CMYK.png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" y="125857"/>
            <a:ext cx="2554224" cy="1039368"/>
          </a:xfrm>
          <a:prstGeom prst="rect">
            <a:avLst/>
          </a:prstGeom>
        </p:spPr>
      </p:pic>
      <p:pic>
        <p:nvPicPr>
          <p:cNvPr id="9" name="Bild 8" descr="interreg_icon_enviroment_neg_CMYK.pdf"/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4943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918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2542"/>
          </a:solidFill>
          <a:latin typeface="Univers LT Std 55"/>
          <a:ea typeface="+mj-ea"/>
          <a:cs typeface="Univers LT Std 55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NSRP-2014-Wavelines_Combating Climate Change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 smtClean="0"/>
              <a:t>MASTER TITLE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err="1" smtClean="0"/>
              <a:t>format</a:t>
            </a:r>
            <a:r>
              <a:rPr lang="de-DE" dirty="0" smtClean="0"/>
              <a:t>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lvl="0"/>
            <a:endParaRPr lang="de-DE" dirty="0" smtClean="0"/>
          </a:p>
        </p:txBody>
      </p:sp>
      <p:pic>
        <p:nvPicPr>
          <p:cNvPr id="7" name="Bild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306" y="125857"/>
            <a:ext cx="2083709" cy="1039368"/>
          </a:xfrm>
          <a:prstGeom prst="rect">
            <a:avLst/>
          </a:prstGeom>
        </p:spPr>
      </p:pic>
      <p:pic>
        <p:nvPicPr>
          <p:cNvPr id="6" name="Bild 5" descr="interreg_icon_combating-climate_neg_CMYK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3909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026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339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399"/>
          </a:solidFill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399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NSRP-2014-Wavelines_Sustainable Transport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173663"/>
            <a:ext cx="9144000" cy="1905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031575" y="1374190"/>
            <a:ext cx="7801197" cy="478653"/>
          </a:xfrm>
          <a:prstGeom prst="rect">
            <a:avLst/>
          </a:prstGeom>
        </p:spPr>
        <p:txBody>
          <a:bodyPr vert="horz" lIns="0" tIns="45720" rIns="91440" bIns="45720" rtlCol="0" anchor="t">
            <a:normAutofit/>
          </a:bodyPr>
          <a:lstStyle/>
          <a:p>
            <a:r>
              <a:rPr lang="de-DE" dirty="0" smtClean="0"/>
              <a:t>MASTERTITEL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031574" y="2245361"/>
            <a:ext cx="7801198" cy="3880802"/>
          </a:xfrm>
          <a:prstGeom prst="rect">
            <a:avLst/>
          </a:prstGeom>
        </p:spPr>
        <p:txBody>
          <a:bodyPr vert="horz" lIns="0" tIns="45720" rIns="91440" bIns="45720" rtlCol="0">
            <a:normAutofit/>
          </a:bodyPr>
          <a:lstStyle/>
          <a:p>
            <a:pPr lvl="0"/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/>
              <a:defRPr/>
            </a:pPr>
            <a:r>
              <a:rPr lang="de-DE" dirty="0" smtClean="0"/>
              <a:t>Mastertextformat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r>
              <a:rPr lang="de-DE" dirty="0" smtClean="0"/>
              <a:t>Mastertextformat 2</a:t>
            </a:r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marL="742950" marR="0" lvl="1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Lucida Grande"/>
              <a:buChar char="+"/>
              <a:tabLst>
                <a:tab pos="360363" algn="l"/>
              </a:tabLst>
              <a:defRPr/>
            </a:pPr>
            <a:endParaRPr lang="de-DE" dirty="0" smtClean="0"/>
          </a:p>
          <a:p>
            <a:pPr lvl="0"/>
            <a:endParaRPr lang="de-DE" dirty="0" smtClean="0"/>
          </a:p>
        </p:txBody>
      </p:sp>
      <p:pic>
        <p:nvPicPr>
          <p:cNvPr id="7" name="Bild 6" descr="INTERREG-North-Sea-Region-Logo-nSF-DF-CMYK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049" y="125857"/>
            <a:ext cx="2554224" cy="1039368"/>
          </a:xfrm>
          <a:prstGeom prst="rect">
            <a:avLst/>
          </a:prstGeom>
        </p:spPr>
      </p:pic>
      <p:pic>
        <p:nvPicPr>
          <p:cNvPr id="11" name="Bild 10" descr="interreg_icon_sustainable_neg_CMYK.pdf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2916" y="273909"/>
            <a:ext cx="485376" cy="485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155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</p:sldLayoutIdLst>
  <p:txStyles>
    <p:titleStyle>
      <a:lvl1pPr algn="l" defTabSz="457200" rtl="0" eaLnBrk="1" latinLnBrk="0" hangingPunct="1">
        <a:spcBef>
          <a:spcPct val="0"/>
        </a:spcBef>
        <a:buNone/>
        <a:tabLst>
          <a:tab pos="536575" algn="l"/>
        </a:tabLst>
        <a:defRPr sz="3400" b="0" i="0" kern="1200">
          <a:solidFill>
            <a:srgbClr val="002542"/>
          </a:solidFill>
          <a:latin typeface="Univers LT Std 55"/>
          <a:ea typeface="+mj-ea"/>
          <a:cs typeface="Univers LT Std 55"/>
        </a:defRPr>
      </a:lvl1pPr>
    </p:titleStyle>
    <p:bodyStyle>
      <a:lvl1pPr marL="342900" marR="0" indent="-34290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Char char="+"/>
        <a:tabLst>
          <a:tab pos="360363" algn="l"/>
        </a:tabLst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1pPr>
      <a:lvl2pPr marL="400050" marR="0" indent="0" algn="l" defTabSz="4572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Lucida Grande"/>
        <a:buNone/>
        <a:tabLst>
          <a:tab pos="360363" algn="l"/>
        </a:tabLst>
        <a:defRPr sz="1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400" b="0" i="0" kern="1200">
          <a:solidFill>
            <a:srgbClr val="00325A"/>
          </a:solidFill>
          <a:latin typeface="Univers LT Std 45 Light"/>
          <a:ea typeface="+mn-ea"/>
          <a:cs typeface="Univers LT Std 45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3667950" y="956641"/>
            <a:ext cx="1787857" cy="154203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Afgeronde rechthoek 3"/>
          <p:cNvSpPr/>
          <p:nvPr/>
        </p:nvSpPr>
        <p:spPr>
          <a:xfrm>
            <a:off x="3483705" y="1226850"/>
            <a:ext cx="580030" cy="4299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" name="Afgeronde rechthoek 5"/>
          <p:cNvSpPr/>
          <p:nvPr/>
        </p:nvSpPr>
        <p:spPr>
          <a:xfrm>
            <a:off x="4271863" y="1226850"/>
            <a:ext cx="580030" cy="4299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7" name="Afgeronde rechthoek 6"/>
          <p:cNvSpPr/>
          <p:nvPr/>
        </p:nvSpPr>
        <p:spPr>
          <a:xfrm>
            <a:off x="5065707" y="1233674"/>
            <a:ext cx="580030" cy="429904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8" name="Afgeronde rechthoek 7"/>
          <p:cNvSpPr/>
          <p:nvPr/>
        </p:nvSpPr>
        <p:spPr>
          <a:xfrm>
            <a:off x="2708057" y="2314122"/>
            <a:ext cx="580030" cy="4299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9" name="Afgeronde rechthoek 8"/>
          <p:cNvSpPr/>
          <p:nvPr/>
        </p:nvSpPr>
        <p:spPr>
          <a:xfrm>
            <a:off x="2714881" y="2862308"/>
            <a:ext cx="580030" cy="4299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0" name="Afgeronde rechthoek 9"/>
          <p:cNvSpPr/>
          <p:nvPr/>
        </p:nvSpPr>
        <p:spPr>
          <a:xfrm>
            <a:off x="3643251" y="2862308"/>
            <a:ext cx="580030" cy="4299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11" name="Tekstvak 10"/>
          <p:cNvSpPr txBox="1"/>
          <p:nvPr/>
        </p:nvSpPr>
        <p:spPr>
          <a:xfrm>
            <a:off x="3955689" y="940538"/>
            <a:ext cx="17173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00" dirty="0" smtClean="0">
                <a:solidFill>
                  <a:schemeClr val="bg1"/>
                </a:solidFill>
              </a:rPr>
              <a:t>Drivers of </a:t>
            </a:r>
            <a:r>
              <a:rPr lang="nl-BE" sz="700" dirty="0" err="1" smtClean="0">
                <a:solidFill>
                  <a:schemeClr val="bg1"/>
                </a:solidFill>
              </a:rPr>
              <a:t>exogenous</a:t>
            </a:r>
            <a:r>
              <a:rPr lang="nl-BE" sz="700" dirty="0" smtClean="0">
                <a:solidFill>
                  <a:schemeClr val="bg1"/>
                </a:solidFill>
              </a:rPr>
              <a:t> change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3422851" y="1199554"/>
            <a:ext cx="735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00" dirty="0" err="1" smtClean="0">
                <a:solidFill>
                  <a:schemeClr val="bg1"/>
                </a:solidFill>
              </a:rPr>
              <a:t>Climate</a:t>
            </a:r>
            <a:r>
              <a:rPr lang="nl-BE" sz="600" dirty="0" smtClean="0">
                <a:solidFill>
                  <a:schemeClr val="bg1"/>
                </a:solidFill>
              </a:rPr>
              <a:t> change:</a:t>
            </a:r>
          </a:p>
          <a:p>
            <a:r>
              <a:rPr lang="nl-BE" sz="600" dirty="0" smtClean="0">
                <a:solidFill>
                  <a:schemeClr val="bg1"/>
                </a:solidFill>
              </a:rPr>
              <a:t>1. Sea level </a:t>
            </a:r>
            <a:r>
              <a:rPr lang="nl-BE" sz="600" dirty="0" err="1" smtClean="0">
                <a:solidFill>
                  <a:schemeClr val="bg1"/>
                </a:solidFill>
              </a:rPr>
              <a:t>rise</a:t>
            </a:r>
            <a:endParaRPr lang="nl-BE" sz="600" dirty="0" smtClean="0">
              <a:solidFill>
                <a:schemeClr val="bg1"/>
              </a:solidFill>
            </a:endParaRPr>
          </a:p>
          <a:p>
            <a:r>
              <a:rPr lang="nl-BE" sz="600" dirty="0" smtClean="0">
                <a:solidFill>
                  <a:schemeClr val="bg1"/>
                </a:solidFill>
              </a:rPr>
              <a:t>2. Extreme </a:t>
            </a:r>
            <a:r>
              <a:rPr lang="nl-BE" sz="600" dirty="0" err="1" smtClean="0">
                <a:solidFill>
                  <a:schemeClr val="bg1"/>
                </a:solidFill>
              </a:rPr>
              <a:t>storms</a:t>
            </a:r>
            <a:endParaRPr lang="nl-BE" sz="600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4152680" y="1218587"/>
            <a:ext cx="8018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600" dirty="0" err="1" smtClean="0">
                <a:solidFill>
                  <a:schemeClr val="bg1"/>
                </a:solidFill>
              </a:rPr>
              <a:t>Deterioration</a:t>
            </a:r>
            <a:endParaRPr lang="nl-BE" sz="600" dirty="0" smtClean="0">
              <a:solidFill>
                <a:schemeClr val="bg1"/>
              </a:solidFill>
            </a:endParaRPr>
          </a:p>
          <a:p>
            <a:pPr algn="ctr"/>
            <a:r>
              <a:rPr lang="nl-BE" sz="600" dirty="0" smtClean="0">
                <a:solidFill>
                  <a:schemeClr val="bg1"/>
                </a:solidFill>
              </a:rPr>
              <a:t> of assets, </a:t>
            </a:r>
          </a:p>
          <a:p>
            <a:pPr algn="ctr"/>
            <a:r>
              <a:rPr lang="nl-BE" sz="600" dirty="0" smtClean="0">
                <a:solidFill>
                  <a:schemeClr val="bg1"/>
                </a:solidFill>
              </a:rPr>
              <a:t>Lowering </a:t>
            </a:r>
            <a:r>
              <a:rPr lang="nl-BE" sz="600" dirty="0">
                <a:solidFill>
                  <a:schemeClr val="bg1"/>
                </a:solidFill>
              </a:rPr>
              <a:t>of </a:t>
            </a:r>
            <a:r>
              <a:rPr lang="nl-BE" sz="600" dirty="0" err="1" smtClean="0">
                <a:solidFill>
                  <a:schemeClr val="bg1"/>
                </a:solidFill>
              </a:rPr>
              <a:t>the</a:t>
            </a:r>
            <a:r>
              <a:rPr lang="nl-BE" sz="600" dirty="0" smtClean="0">
                <a:solidFill>
                  <a:schemeClr val="bg1"/>
                </a:solidFill>
              </a:rPr>
              <a:t> </a:t>
            </a:r>
            <a:r>
              <a:rPr lang="nl-BE" sz="600" dirty="0" err="1" smtClean="0">
                <a:solidFill>
                  <a:schemeClr val="bg1"/>
                </a:solidFill>
              </a:rPr>
              <a:t>beaches</a:t>
            </a:r>
            <a:endParaRPr lang="nl-BE" sz="600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4946290" y="1180487"/>
            <a:ext cx="801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Population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growth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and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household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occupancy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2760042" y="2429776"/>
            <a:ext cx="48165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Wave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750897" y="2936288"/>
            <a:ext cx="5066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(Spring) Tide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20" name="Afgeronde rechthoek 19"/>
          <p:cNvSpPr/>
          <p:nvPr/>
        </p:nvSpPr>
        <p:spPr>
          <a:xfrm>
            <a:off x="2702946" y="3408219"/>
            <a:ext cx="580030" cy="4299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1" name="Tekstvak 20"/>
          <p:cNvSpPr txBox="1"/>
          <p:nvPr/>
        </p:nvSpPr>
        <p:spPr>
          <a:xfrm>
            <a:off x="2720717" y="3460230"/>
            <a:ext cx="55841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Storm </a:t>
            </a:r>
            <a:r>
              <a:rPr lang="nl-BE" sz="700" dirty="0" err="1" smtClean="0">
                <a:solidFill>
                  <a:schemeClr val="bg1"/>
                </a:solidFill>
              </a:rPr>
              <a:t>surge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660927" y="2925617"/>
            <a:ext cx="532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Marine storm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23" name="Afgeronde rechthoek 22"/>
          <p:cNvSpPr/>
          <p:nvPr/>
        </p:nvSpPr>
        <p:spPr>
          <a:xfrm>
            <a:off x="4460661" y="2860523"/>
            <a:ext cx="580030" cy="42990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4" name="Tekstvak 23"/>
          <p:cNvSpPr txBox="1"/>
          <p:nvPr/>
        </p:nvSpPr>
        <p:spPr>
          <a:xfrm>
            <a:off x="4414832" y="2865753"/>
            <a:ext cx="6508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Overtopping or </a:t>
            </a:r>
            <a:r>
              <a:rPr lang="nl-BE" sz="700" dirty="0" err="1" smtClean="0">
                <a:solidFill>
                  <a:schemeClr val="bg1"/>
                </a:solidFill>
              </a:rPr>
              <a:t>breach</a:t>
            </a:r>
            <a:r>
              <a:rPr lang="nl-BE" sz="700" dirty="0" smtClean="0">
                <a:solidFill>
                  <a:schemeClr val="bg1"/>
                </a:solidFill>
              </a:rPr>
              <a:t> of </a:t>
            </a:r>
            <a:r>
              <a:rPr lang="nl-BE" sz="700" dirty="0" err="1" smtClean="0">
                <a:solidFill>
                  <a:schemeClr val="bg1"/>
                </a:solidFill>
              </a:rPr>
              <a:t>sea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dike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26" name="Afgeronde rechthoek 25"/>
          <p:cNvSpPr/>
          <p:nvPr/>
        </p:nvSpPr>
        <p:spPr>
          <a:xfrm>
            <a:off x="5392806" y="3298231"/>
            <a:ext cx="580030" cy="4299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27" name="Tekstvak 26"/>
          <p:cNvSpPr txBox="1"/>
          <p:nvPr/>
        </p:nvSpPr>
        <p:spPr>
          <a:xfrm>
            <a:off x="5370572" y="3399879"/>
            <a:ext cx="62449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Flooding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29" name="Afgeronde rechthoek 28"/>
          <p:cNvSpPr/>
          <p:nvPr/>
        </p:nvSpPr>
        <p:spPr>
          <a:xfrm>
            <a:off x="6290024" y="1840650"/>
            <a:ext cx="580030" cy="4299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0" name="Tekstvak 29"/>
          <p:cNvSpPr txBox="1"/>
          <p:nvPr/>
        </p:nvSpPr>
        <p:spPr>
          <a:xfrm>
            <a:off x="6170921" y="1882312"/>
            <a:ext cx="801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Property </a:t>
            </a:r>
            <a:r>
              <a:rPr lang="nl-BE" sz="700" dirty="0" err="1" smtClean="0">
                <a:solidFill>
                  <a:schemeClr val="bg1"/>
                </a:solidFill>
              </a:rPr>
              <a:t>damage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33" name="Afgeronde rechthoek 32"/>
          <p:cNvSpPr/>
          <p:nvPr/>
        </p:nvSpPr>
        <p:spPr>
          <a:xfrm>
            <a:off x="6274109" y="2326655"/>
            <a:ext cx="580030" cy="4299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4" name="Tekstvak 33"/>
          <p:cNvSpPr txBox="1"/>
          <p:nvPr/>
        </p:nvSpPr>
        <p:spPr>
          <a:xfrm>
            <a:off x="6182025" y="2266259"/>
            <a:ext cx="801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Important </a:t>
            </a:r>
            <a:r>
              <a:rPr lang="nl-BE" sz="700" dirty="0" err="1" smtClean="0">
                <a:solidFill>
                  <a:schemeClr val="bg1"/>
                </a:solidFill>
              </a:rPr>
              <a:t>infrastructure</a:t>
            </a:r>
            <a:endParaRPr lang="nl-BE" sz="700" dirty="0" smtClean="0">
              <a:solidFill>
                <a:schemeClr val="bg1"/>
              </a:solidFill>
            </a:endParaRPr>
          </a:p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/</a:t>
            </a:r>
            <a:r>
              <a:rPr lang="nl-BE" sz="700" dirty="0" err="1" smtClean="0">
                <a:solidFill>
                  <a:schemeClr val="bg1"/>
                </a:solidFill>
              </a:rPr>
              <a:t>emergency</a:t>
            </a:r>
            <a:r>
              <a:rPr lang="nl-BE" sz="700" dirty="0" smtClean="0">
                <a:solidFill>
                  <a:schemeClr val="bg1"/>
                </a:solidFill>
              </a:rPr>
              <a:t> response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35" name="Afgeronde rechthoek 34"/>
          <p:cNvSpPr/>
          <p:nvPr/>
        </p:nvSpPr>
        <p:spPr>
          <a:xfrm>
            <a:off x="6290029" y="2799783"/>
            <a:ext cx="580030" cy="4299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6" name="Tekstvak 35"/>
          <p:cNvSpPr txBox="1"/>
          <p:nvPr/>
        </p:nvSpPr>
        <p:spPr>
          <a:xfrm>
            <a:off x="6174708" y="2842011"/>
            <a:ext cx="801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Cultural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heritage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37" name="Afgeronde rechthoek 36"/>
          <p:cNvSpPr/>
          <p:nvPr/>
        </p:nvSpPr>
        <p:spPr>
          <a:xfrm>
            <a:off x="6280459" y="3299265"/>
            <a:ext cx="580030" cy="4299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8" name="Tekstvak 37"/>
          <p:cNvSpPr txBox="1"/>
          <p:nvPr/>
        </p:nvSpPr>
        <p:spPr>
          <a:xfrm>
            <a:off x="6179588" y="3351876"/>
            <a:ext cx="801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Protected</a:t>
            </a:r>
            <a:r>
              <a:rPr lang="nl-BE" sz="700" dirty="0" smtClean="0">
                <a:solidFill>
                  <a:schemeClr val="bg1"/>
                </a:solidFill>
              </a:rPr>
              <a:t> nature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39" name="Afgeronde rechthoek 38"/>
          <p:cNvSpPr/>
          <p:nvPr/>
        </p:nvSpPr>
        <p:spPr>
          <a:xfrm>
            <a:off x="6283205" y="3771400"/>
            <a:ext cx="580030" cy="4299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0" name="Tekstvak 39"/>
          <p:cNvSpPr txBox="1"/>
          <p:nvPr/>
        </p:nvSpPr>
        <p:spPr>
          <a:xfrm>
            <a:off x="6188384" y="3882153"/>
            <a:ext cx="8018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Civil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facilities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41" name="Afgeronde rechthoek 40"/>
          <p:cNvSpPr/>
          <p:nvPr/>
        </p:nvSpPr>
        <p:spPr>
          <a:xfrm>
            <a:off x="6284336" y="4255544"/>
            <a:ext cx="580030" cy="4299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2" name="Tekstvak 41"/>
          <p:cNvSpPr txBox="1"/>
          <p:nvPr/>
        </p:nvSpPr>
        <p:spPr>
          <a:xfrm>
            <a:off x="6182727" y="4355955"/>
            <a:ext cx="8018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Agriculture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43" name="Afgeronde rechthoek 42"/>
          <p:cNvSpPr/>
          <p:nvPr/>
        </p:nvSpPr>
        <p:spPr>
          <a:xfrm>
            <a:off x="6284330" y="4743509"/>
            <a:ext cx="580030" cy="42990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4" name="Tekstvak 43"/>
          <p:cNvSpPr txBox="1"/>
          <p:nvPr/>
        </p:nvSpPr>
        <p:spPr>
          <a:xfrm>
            <a:off x="6188620" y="4846600"/>
            <a:ext cx="8018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People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49" name="Afgeronde rechthoek 48"/>
          <p:cNvSpPr/>
          <p:nvPr/>
        </p:nvSpPr>
        <p:spPr>
          <a:xfrm>
            <a:off x="7004277" y="1840299"/>
            <a:ext cx="580030" cy="4299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0" name="Tekstvak 49"/>
          <p:cNvSpPr txBox="1"/>
          <p:nvPr/>
        </p:nvSpPr>
        <p:spPr>
          <a:xfrm>
            <a:off x="6895536" y="1891817"/>
            <a:ext cx="801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Damage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to</a:t>
            </a:r>
            <a:r>
              <a:rPr lang="nl-BE" sz="700" dirty="0" smtClean="0">
                <a:solidFill>
                  <a:schemeClr val="bg1"/>
                </a:solidFill>
              </a:rPr>
              <a:t> buildings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51" name="Afgeronde rechthoek 50"/>
          <p:cNvSpPr/>
          <p:nvPr/>
        </p:nvSpPr>
        <p:spPr>
          <a:xfrm>
            <a:off x="7002561" y="2316833"/>
            <a:ext cx="1196445" cy="4299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2" name="Tekstvak 51"/>
          <p:cNvSpPr txBox="1"/>
          <p:nvPr/>
        </p:nvSpPr>
        <p:spPr>
          <a:xfrm>
            <a:off x="6986972" y="2348211"/>
            <a:ext cx="122886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Flooded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roads</a:t>
            </a:r>
            <a:r>
              <a:rPr lang="nl-BE" sz="700" dirty="0" smtClean="0">
                <a:solidFill>
                  <a:schemeClr val="bg1"/>
                </a:solidFill>
              </a:rPr>
              <a:t>, tunnels, </a:t>
            </a:r>
            <a:r>
              <a:rPr lang="nl-BE" sz="700" dirty="0" err="1" smtClean="0">
                <a:solidFill>
                  <a:schemeClr val="bg1"/>
                </a:solidFill>
              </a:rPr>
              <a:t>hospitals</a:t>
            </a:r>
            <a:r>
              <a:rPr lang="nl-BE" sz="700" dirty="0" smtClean="0">
                <a:solidFill>
                  <a:schemeClr val="bg1"/>
                </a:solidFill>
              </a:rPr>
              <a:t>, </a:t>
            </a:r>
            <a:r>
              <a:rPr lang="nl-BE" sz="700" dirty="0" err="1" smtClean="0">
                <a:solidFill>
                  <a:schemeClr val="bg1"/>
                </a:solidFill>
              </a:rPr>
              <a:t>shools</a:t>
            </a:r>
            <a:r>
              <a:rPr lang="nl-BE" sz="700" dirty="0" smtClean="0">
                <a:solidFill>
                  <a:schemeClr val="bg1"/>
                </a:solidFill>
              </a:rPr>
              <a:t>, </a:t>
            </a:r>
            <a:r>
              <a:rPr lang="nl-BE" sz="700" dirty="0" err="1" smtClean="0">
                <a:solidFill>
                  <a:schemeClr val="bg1"/>
                </a:solidFill>
              </a:rPr>
              <a:t>fire</a:t>
            </a:r>
            <a:r>
              <a:rPr lang="nl-BE" sz="700" dirty="0" smtClean="0">
                <a:solidFill>
                  <a:schemeClr val="bg1"/>
                </a:solidFill>
              </a:rPr>
              <a:t> station, …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53" name="Afgeronde rechthoek 52"/>
          <p:cNvSpPr/>
          <p:nvPr/>
        </p:nvSpPr>
        <p:spPr>
          <a:xfrm>
            <a:off x="7001982" y="2799783"/>
            <a:ext cx="580030" cy="4299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4" name="Tekstvak 53"/>
          <p:cNvSpPr txBox="1"/>
          <p:nvPr/>
        </p:nvSpPr>
        <p:spPr>
          <a:xfrm>
            <a:off x="6894497" y="2819901"/>
            <a:ext cx="8018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Cultural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heritage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damaged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55" name="Afgeronde rechthoek 54"/>
          <p:cNvSpPr/>
          <p:nvPr/>
        </p:nvSpPr>
        <p:spPr>
          <a:xfrm>
            <a:off x="6995158" y="3287252"/>
            <a:ext cx="580030" cy="4299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6" name="Tekstvak 55"/>
          <p:cNvSpPr txBox="1"/>
          <p:nvPr/>
        </p:nvSpPr>
        <p:spPr>
          <a:xfrm>
            <a:off x="6880849" y="3334666"/>
            <a:ext cx="801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Intrusion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</a:p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of </a:t>
            </a:r>
            <a:r>
              <a:rPr lang="nl-BE" sz="700" dirty="0" err="1" smtClean="0">
                <a:solidFill>
                  <a:schemeClr val="bg1"/>
                </a:solidFill>
              </a:rPr>
              <a:t>salt</a:t>
            </a:r>
            <a:r>
              <a:rPr lang="nl-BE" sz="700" dirty="0" smtClean="0">
                <a:solidFill>
                  <a:schemeClr val="bg1"/>
                </a:solidFill>
              </a:rPr>
              <a:t> water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57" name="Afgeronde rechthoek 56"/>
          <p:cNvSpPr/>
          <p:nvPr/>
        </p:nvSpPr>
        <p:spPr>
          <a:xfrm>
            <a:off x="7000834" y="3774459"/>
            <a:ext cx="580030" cy="4299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58" name="Tekstvak 57"/>
          <p:cNvSpPr txBox="1"/>
          <p:nvPr/>
        </p:nvSpPr>
        <p:spPr>
          <a:xfrm>
            <a:off x="6886525" y="3842345"/>
            <a:ext cx="801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Damage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to</a:t>
            </a:r>
            <a:r>
              <a:rPr lang="nl-BE" sz="700" dirty="0" smtClean="0">
                <a:solidFill>
                  <a:schemeClr val="bg1"/>
                </a:solidFill>
              </a:rPr>
              <a:t> buildings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59" name="Afgeronde rechthoek 58"/>
          <p:cNvSpPr/>
          <p:nvPr/>
        </p:nvSpPr>
        <p:spPr>
          <a:xfrm>
            <a:off x="6994596" y="4255544"/>
            <a:ext cx="580030" cy="4299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0" name="Tekstvak 59"/>
          <p:cNvSpPr txBox="1"/>
          <p:nvPr/>
        </p:nvSpPr>
        <p:spPr>
          <a:xfrm>
            <a:off x="6893935" y="4302958"/>
            <a:ext cx="8018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Flooding</a:t>
            </a:r>
            <a:r>
              <a:rPr lang="nl-BE" sz="700" dirty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with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salt</a:t>
            </a:r>
            <a:r>
              <a:rPr lang="nl-BE" sz="700" dirty="0" smtClean="0">
                <a:solidFill>
                  <a:schemeClr val="bg1"/>
                </a:solidFill>
              </a:rPr>
              <a:t> water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61" name="Afgeronde rechthoek 60"/>
          <p:cNvSpPr/>
          <p:nvPr/>
        </p:nvSpPr>
        <p:spPr>
          <a:xfrm>
            <a:off x="6995163" y="4742747"/>
            <a:ext cx="580030" cy="429904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2" name="Tekstvak 61"/>
          <p:cNvSpPr txBox="1"/>
          <p:nvPr/>
        </p:nvSpPr>
        <p:spPr>
          <a:xfrm>
            <a:off x="6880854" y="4817457"/>
            <a:ext cx="80180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Loss</a:t>
            </a:r>
            <a:r>
              <a:rPr lang="nl-BE" sz="700" dirty="0" smtClean="0">
                <a:solidFill>
                  <a:schemeClr val="bg1"/>
                </a:solidFill>
              </a:rPr>
              <a:t> of life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63" name="Afgeronde rechthoek 62"/>
          <p:cNvSpPr/>
          <p:nvPr/>
        </p:nvSpPr>
        <p:spPr>
          <a:xfrm>
            <a:off x="3828331" y="4308012"/>
            <a:ext cx="573206" cy="463188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4" name="Tekstvak 63"/>
          <p:cNvSpPr txBox="1"/>
          <p:nvPr/>
        </p:nvSpPr>
        <p:spPr>
          <a:xfrm>
            <a:off x="3739794" y="4295334"/>
            <a:ext cx="735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err="1">
                <a:solidFill>
                  <a:schemeClr val="bg1"/>
                </a:solidFill>
              </a:rPr>
              <a:t>Flood</a:t>
            </a:r>
            <a:r>
              <a:rPr lang="nl-BE" sz="700" dirty="0">
                <a:solidFill>
                  <a:schemeClr val="bg1"/>
                </a:solidFill>
              </a:rPr>
              <a:t> </a:t>
            </a:r>
            <a:r>
              <a:rPr lang="nl-BE" sz="700" dirty="0" err="1">
                <a:solidFill>
                  <a:schemeClr val="bg1"/>
                </a:solidFill>
              </a:rPr>
              <a:t>defences</a:t>
            </a:r>
            <a:endParaRPr lang="nl-BE" sz="700" dirty="0">
              <a:solidFill>
                <a:schemeClr val="bg1"/>
              </a:solidFill>
            </a:endParaRPr>
          </a:p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Coastal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foreshore</a:t>
            </a:r>
            <a:r>
              <a:rPr lang="nl-BE" sz="700" dirty="0" smtClean="0">
                <a:solidFill>
                  <a:schemeClr val="bg1"/>
                </a:solidFill>
              </a:rPr>
              <a:t> management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67" name="Rechthoek 66"/>
          <p:cNvSpPr/>
          <p:nvPr/>
        </p:nvSpPr>
        <p:spPr>
          <a:xfrm>
            <a:off x="3628172" y="4856393"/>
            <a:ext cx="1787857" cy="15420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5" name="Tekstvak 64"/>
          <p:cNvSpPr txBox="1"/>
          <p:nvPr/>
        </p:nvSpPr>
        <p:spPr>
          <a:xfrm>
            <a:off x="3990840" y="4845869"/>
            <a:ext cx="1717344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700" dirty="0" err="1" smtClean="0">
                <a:solidFill>
                  <a:schemeClr val="bg1"/>
                </a:solidFill>
              </a:rPr>
              <a:t>Endogenous</a:t>
            </a:r>
            <a:r>
              <a:rPr lang="nl-BE" sz="700" dirty="0" smtClean="0">
                <a:solidFill>
                  <a:schemeClr val="bg1"/>
                </a:solidFill>
              </a:rPr>
              <a:t> responses</a:t>
            </a:r>
            <a:endParaRPr lang="nl-BE" sz="700" dirty="0">
              <a:solidFill>
                <a:schemeClr val="bg1"/>
              </a:solidFill>
            </a:endParaRPr>
          </a:p>
        </p:txBody>
      </p:sp>
      <p:sp>
        <p:nvSpPr>
          <p:cNvPr id="68" name="Afgeronde rechthoek 67"/>
          <p:cNvSpPr/>
          <p:nvPr/>
        </p:nvSpPr>
        <p:spPr>
          <a:xfrm>
            <a:off x="4583511" y="4308012"/>
            <a:ext cx="580030" cy="470012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69" name="Tekstvak 68"/>
          <p:cNvSpPr txBox="1"/>
          <p:nvPr/>
        </p:nvSpPr>
        <p:spPr>
          <a:xfrm>
            <a:off x="4461814" y="4288175"/>
            <a:ext cx="8018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700" dirty="0" smtClean="0">
                <a:solidFill>
                  <a:schemeClr val="bg1"/>
                </a:solidFill>
              </a:rPr>
              <a:t>Property level </a:t>
            </a:r>
            <a:r>
              <a:rPr lang="nl-BE" sz="700" dirty="0" err="1" smtClean="0">
                <a:solidFill>
                  <a:schemeClr val="bg1"/>
                </a:solidFill>
              </a:rPr>
              <a:t>protection</a:t>
            </a:r>
            <a:endParaRPr lang="nl-BE" sz="700" dirty="0" smtClean="0">
              <a:solidFill>
                <a:schemeClr val="bg1"/>
              </a:solidFill>
            </a:endParaRPr>
          </a:p>
          <a:p>
            <a:pPr algn="ctr"/>
            <a:r>
              <a:rPr lang="nl-BE" sz="700" dirty="0" err="1" smtClean="0">
                <a:solidFill>
                  <a:schemeClr val="bg1"/>
                </a:solidFill>
              </a:rPr>
              <a:t>Forecasting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and</a:t>
            </a:r>
            <a:r>
              <a:rPr lang="nl-BE" sz="700" dirty="0" smtClean="0">
                <a:solidFill>
                  <a:schemeClr val="bg1"/>
                </a:solidFill>
              </a:rPr>
              <a:t> </a:t>
            </a:r>
            <a:r>
              <a:rPr lang="nl-BE" sz="700" dirty="0" err="1" smtClean="0">
                <a:solidFill>
                  <a:schemeClr val="bg1"/>
                </a:solidFill>
              </a:rPr>
              <a:t>warning</a:t>
            </a:r>
            <a:endParaRPr lang="nl-BE" sz="700" dirty="0">
              <a:solidFill>
                <a:schemeClr val="bg1"/>
              </a:solidFill>
            </a:endParaRPr>
          </a:p>
        </p:txBody>
      </p:sp>
      <p:cxnSp>
        <p:nvCxnSpPr>
          <p:cNvPr id="74" name="Gebogen verbindingslijn 73"/>
          <p:cNvCxnSpPr>
            <a:stCxn id="4" idx="2"/>
            <a:endCxn id="8" idx="1"/>
          </p:cNvCxnSpPr>
          <p:nvPr/>
        </p:nvCxnSpPr>
        <p:spPr>
          <a:xfrm rot="5400000">
            <a:off x="2804729" y="1560083"/>
            <a:ext cx="872320" cy="1065663"/>
          </a:xfrm>
          <a:prstGeom prst="bentConnector4">
            <a:avLst>
              <a:gd name="adj1" fmla="val 14211"/>
              <a:gd name="adj2" fmla="val 113082"/>
            </a:avLst>
          </a:prstGeom>
          <a:ln w="6350">
            <a:solidFill>
              <a:schemeClr val="accent6">
                <a:lumMod val="7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Gebogen verbindingslijn 84"/>
          <p:cNvCxnSpPr>
            <a:endCxn id="9" idx="1"/>
          </p:cNvCxnSpPr>
          <p:nvPr/>
        </p:nvCxnSpPr>
        <p:spPr>
          <a:xfrm rot="16200000" flipH="1">
            <a:off x="2367290" y="2729669"/>
            <a:ext cx="548184" cy="146997"/>
          </a:xfrm>
          <a:prstGeom prst="bentConnector2">
            <a:avLst/>
          </a:prstGeom>
          <a:ln w="6350">
            <a:solidFill>
              <a:schemeClr val="accent6">
                <a:lumMod val="7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Gebogen verbindingslijn 92"/>
          <p:cNvCxnSpPr>
            <a:endCxn id="20" idx="1"/>
          </p:cNvCxnSpPr>
          <p:nvPr/>
        </p:nvCxnSpPr>
        <p:spPr>
          <a:xfrm rot="16200000" flipH="1">
            <a:off x="2359613" y="3279838"/>
            <a:ext cx="551602" cy="135063"/>
          </a:xfrm>
          <a:prstGeom prst="bentConnector2">
            <a:avLst/>
          </a:prstGeom>
          <a:ln w="6350">
            <a:solidFill>
              <a:schemeClr val="accent6">
                <a:lumMod val="7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Gebogen verbindingslijn 95"/>
          <p:cNvCxnSpPr>
            <a:stCxn id="8" idx="3"/>
            <a:endCxn id="10" idx="1"/>
          </p:cNvCxnSpPr>
          <p:nvPr/>
        </p:nvCxnSpPr>
        <p:spPr>
          <a:xfrm>
            <a:off x="3288087" y="2529074"/>
            <a:ext cx="355164" cy="548186"/>
          </a:xfrm>
          <a:prstGeom prst="bentConnector3">
            <a:avLst>
              <a:gd name="adj1" fmla="val 50000"/>
            </a:avLst>
          </a:prstGeom>
          <a:ln w="6350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2" name="Gebogen verbindingslijn 101"/>
          <p:cNvCxnSpPr>
            <a:stCxn id="20" idx="3"/>
            <a:endCxn id="10" idx="1"/>
          </p:cNvCxnSpPr>
          <p:nvPr/>
        </p:nvCxnSpPr>
        <p:spPr>
          <a:xfrm flipV="1">
            <a:off x="3282976" y="3077260"/>
            <a:ext cx="360275" cy="545911"/>
          </a:xfrm>
          <a:prstGeom prst="bentConnector3">
            <a:avLst>
              <a:gd name="adj1" fmla="val 50000"/>
            </a:avLst>
          </a:prstGeom>
          <a:ln w="6350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5" name="Rechte verbindingslijn 114"/>
          <p:cNvCxnSpPr>
            <a:stCxn id="9" idx="3"/>
            <a:endCxn id="10" idx="1"/>
          </p:cNvCxnSpPr>
          <p:nvPr/>
        </p:nvCxnSpPr>
        <p:spPr>
          <a:xfrm>
            <a:off x="3294911" y="3077260"/>
            <a:ext cx="348340" cy="0"/>
          </a:xfrm>
          <a:prstGeom prst="line">
            <a:avLst/>
          </a:prstGeom>
          <a:ln w="6350">
            <a:solidFill>
              <a:srgbClr val="0070C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6" name="Rechte verbindingslijn 115"/>
          <p:cNvCxnSpPr>
            <a:stCxn id="10" idx="3"/>
            <a:endCxn id="23" idx="1"/>
          </p:cNvCxnSpPr>
          <p:nvPr/>
        </p:nvCxnSpPr>
        <p:spPr>
          <a:xfrm flipV="1">
            <a:off x="4223281" y="3075475"/>
            <a:ext cx="237380" cy="1785"/>
          </a:xfrm>
          <a:prstGeom prst="line">
            <a:avLst/>
          </a:prstGeom>
          <a:ln w="6350">
            <a:solidFill>
              <a:srgbClr val="0070C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Gebogen verbindingslijn 131"/>
          <p:cNvCxnSpPr>
            <a:stCxn id="6" idx="2"/>
            <a:endCxn id="23" idx="0"/>
          </p:cNvCxnSpPr>
          <p:nvPr/>
        </p:nvCxnSpPr>
        <p:spPr>
          <a:xfrm rot="16200000" flipH="1">
            <a:off x="4054393" y="2164239"/>
            <a:ext cx="1203769" cy="188798"/>
          </a:xfrm>
          <a:prstGeom prst="bentConnector3">
            <a:avLst>
              <a:gd name="adj1" fmla="val 50000"/>
            </a:avLst>
          </a:prstGeom>
          <a:ln w="6350">
            <a:solidFill>
              <a:schemeClr val="accent6">
                <a:lumMod val="7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Gebogen verbindingslijn 135"/>
          <p:cNvCxnSpPr>
            <a:stCxn id="7" idx="2"/>
            <a:endCxn id="29" idx="0"/>
          </p:cNvCxnSpPr>
          <p:nvPr/>
        </p:nvCxnSpPr>
        <p:spPr>
          <a:xfrm rot="16200000" flipH="1">
            <a:off x="5879344" y="1139955"/>
            <a:ext cx="177072" cy="1224317"/>
          </a:xfrm>
          <a:prstGeom prst="bentConnector3">
            <a:avLst>
              <a:gd name="adj1" fmla="val 50000"/>
            </a:avLst>
          </a:prstGeom>
          <a:ln w="6350">
            <a:solidFill>
              <a:schemeClr val="accent6">
                <a:lumMod val="75000"/>
              </a:schemeClr>
            </a:solidFill>
            <a:headEnd type="none"/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Gebogen verbindingslijn 140"/>
          <p:cNvCxnSpPr>
            <a:stCxn id="23" idx="3"/>
            <a:endCxn id="26" idx="1"/>
          </p:cNvCxnSpPr>
          <p:nvPr/>
        </p:nvCxnSpPr>
        <p:spPr>
          <a:xfrm>
            <a:off x="5040691" y="3075475"/>
            <a:ext cx="352115" cy="437708"/>
          </a:xfrm>
          <a:prstGeom prst="bentConnector3">
            <a:avLst>
              <a:gd name="adj1" fmla="val 50000"/>
            </a:avLst>
          </a:prstGeom>
          <a:ln w="6350">
            <a:solidFill>
              <a:srgbClr val="92D050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Gebogen verbindingslijn 146"/>
          <p:cNvCxnSpPr>
            <a:stCxn id="26" idx="3"/>
            <a:endCxn id="29" idx="1"/>
          </p:cNvCxnSpPr>
          <p:nvPr/>
        </p:nvCxnSpPr>
        <p:spPr>
          <a:xfrm flipV="1">
            <a:off x="5972836" y="2055602"/>
            <a:ext cx="317188" cy="1457581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1" name="Rechte verbindingslijn 150"/>
          <p:cNvCxnSpPr/>
          <p:nvPr/>
        </p:nvCxnSpPr>
        <p:spPr>
          <a:xfrm>
            <a:off x="6864366" y="2055602"/>
            <a:ext cx="139911" cy="0"/>
          </a:xfrm>
          <a:prstGeom prst="line">
            <a:avLst/>
          </a:prstGeom>
          <a:ln w="63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Rechte verbindingslijn 156"/>
          <p:cNvCxnSpPr/>
          <p:nvPr/>
        </p:nvCxnSpPr>
        <p:spPr>
          <a:xfrm>
            <a:off x="6860923" y="2541607"/>
            <a:ext cx="139911" cy="0"/>
          </a:xfrm>
          <a:prstGeom prst="line">
            <a:avLst/>
          </a:prstGeom>
          <a:ln w="63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Rechte verbindingslijn 157"/>
          <p:cNvCxnSpPr/>
          <p:nvPr/>
        </p:nvCxnSpPr>
        <p:spPr>
          <a:xfrm>
            <a:off x="6870059" y="3018603"/>
            <a:ext cx="139911" cy="0"/>
          </a:xfrm>
          <a:prstGeom prst="line">
            <a:avLst/>
          </a:prstGeom>
          <a:ln w="63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Rechte verbindingslijn 158"/>
          <p:cNvCxnSpPr/>
          <p:nvPr/>
        </p:nvCxnSpPr>
        <p:spPr>
          <a:xfrm>
            <a:off x="6860923" y="3505385"/>
            <a:ext cx="139911" cy="0"/>
          </a:xfrm>
          <a:prstGeom prst="line">
            <a:avLst/>
          </a:prstGeom>
          <a:ln w="63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Rechte verbindingslijn 160"/>
          <p:cNvCxnSpPr/>
          <p:nvPr/>
        </p:nvCxnSpPr>
        <p:spPr>
          <a:xfrm>
            <a:off x="6860923" y="3996233"/>
            <a:ext cx="139911" cy="0"/>
          </a:xfrm>
          <a:prstGeom prst="line">
            <a:avLst/>
          </a:prstGeom>
          <a:ln w="63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2" name="Rechte verbindingslijn 161"/>
          <p:cNvCxnSpPr/>
          <p:nvPr/>
        </p:nvCxnSpPr>
        <p:spPr>
          <a:xfrm>
            <a:off x="6867128" y="4462697"/>
            <a:ext cx="139911" cy="0"/>
          </a:xfrm>
          <a:prstGeom prst="line">
            <a:avLst/>
          </a:prstGeom>
          <a:ln w="63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Rechte verbindingslijn 162"/>
          <p:cNvCxnSpPr/>
          <p:nvPr/>
        </p:nvCxnSpPr>
        <p:spPr>
          <a:xfrm>
            <a:off x="6860923" y="4961137"/>
            <a:ext cx="139911" cy="0"/>
          </a:xfrm>
          <a:prstGeom prst="line">
            <a:avLst/>
          </a:prstGeom>
          <a:ln w="6350">
            <a:solidFill>
              <a:schemeClr val="accent2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4" name="Gebogen verbindingslijn 163"/>
          <p:cNvCxnSpPr>
            <a:stCxn id="26" idx="3"/>
            <a:endCxn id="33" idx="1"/>
          </p:cNvCxnSpPr>
          <p:nvPr/>
        </p:nvCxnSpPr>
        <p:spPr>
          <a:xfrm flipV="1">
            <a:off x="5972836" y="2541607"/>
            <a:ext cx="301273" cy="971576"/>
          </a:xfrm>
          <a:prstGeom prst="bentConnector3">
            <a:avLst>
              <a:gd name="adj1" fmla="val 53162"/>
            </a:avLst>
          </a:prstGeom>
          <a:ln w="635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Gebogen verbindingslijn 172"/>
          <p:cNvCxnSpPr>
            <a:stCxn id="26" idx="3"/>
            <a:endCxn id="35" idx="1"/>
          </p:cNvCxnSpPr>
          <p:nvPr/>
        </p:nvCxnSpPr>
        <p:spPr>
          <a:xfrm flipV="1">
            <a:off x="5972836" y="3014735"/>
            <a:ext cx="317193" cy="498448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6" name="Gebogen verbindingslijn 175"/>
          <p:cNvCxnSpPr>
            <a:stCxn id="26" idx="3"/>
            <a:endCxn id="37" idx="1"/>
          </p:cNvCxnSpPr>
          <p:nvPr/>
        </p:nvCxnSpPr>
        <p:spPr>
          <a:xfrm>
            <a:off x="5972836" y="3513183"/>
            <a:ext cx="307623" cy="1034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Gebogen verbindingslijn 179"/>
          <p:cNvCxnSpPr>
            <a:stCxn id="26" idx="3"/>
            <a:endCxn id="39" idx="1"/>
          </p:cNvCxnSpPr>
          <p:nvPr/>
        </p:nvCxnSpPr>
        <p:spPr>
          <a:xfrm>
            <a:off x="5972836" y="3513183"/>
            <a:ext cx="310369" cy="473169"/>
          </a:xfrm>
          <a:prstGeom prst="bentConnector3">
            <a:avLst>
              <a:gd name="adj1" fmla="val 51023"/>
            </a:avLst>
          </a:prstGeom>
          <a:ln w="635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7" name="Gebogen verbindingslijn 186"/>
          <p:cNvCxnSpPr>
            <a:stCxn id="26" idx="3"/>
            <a:endCxn id="41" idx="1"/>
          </p:cNvCxnSpPr>
          <p:nvPr/>
        </p:nvCxnSpPr>
        <p:spPr>
          <a:xfrm>
            <a:off x="5972836" y="3513183"/>
            <a:ext cx="311500" cy="957313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1" name="Gebogen verbindingslijn 190"/>
          <p:cNvCxnSpPr>
            <a:stCxn id="26" idx="3"/>
            <a:endCxn id="43" idx="1"/>
          </p:cNvCxnSpPr>
          <p:nvPr/>
        </p:nvCxnSpPr>
        <p:spPr>
          <a:xfrm>
            <a:off x="5972836" y="3513183"/>
            <a:ext cx="311494" cy="1445278"/>
          </a:xfrm>
          <a:prstGeom prst="bentConnector3">
            <a:avLst>
              <a:gd name="adj1" fmla="val 50000"/>
            </a:avLst>
          </a:prstGeom>
          <a:ln w="6350">
            <a:solidFill>
              <a:schemeClr val="bg1">
                <a:lumMod val="65000"/>
              </a:schemeClr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" name="Titel 7"/>
          <p:cNvSpPr>
            <a:spLocks noGrp="1"/>
          </p:cNvSpPr>
          <p:nvPr>
            <p:ph type="title"/>
          </p:nvPr>
        </p:nvSpPr>
        <p:spPr>
          <a:xfrm>
            <a:off x="3851191" y="154990"/>
            <a:ext cx="7801197" cy="47865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SPR – </a:t>
            </a:r>
            <a:r>
              <a:rPr lang="en-US" dirty="0" err="1" smtClean="0"/>
              <a:t>Middelkerke</a:t>
            </a:r>
            <a:r>
              <a:rPr lang="en-US" dirty="0" smtClean="0"/>
              <a:t> pilot area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65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RP-2020-Master-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SRP 2020 Research and Innov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NSRP 2020 Environment and Resource Effici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NSRP 2020 Combating Climate Chan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NSRP 2020 Sustainable Trans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NSRP-2020-Master-v2</Template>
  <TotalTime>983</TotalTime>
  <Words>112</Words>
  <Application>Microsoft Office PowerPoint</Application>
  <PresentationFormat>Diavoorstelling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5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NSRP-2020-Master-v2</vt:lpstr>
      <vt:lpstr>NSRP 2020 Research and Innovation</vt:lpstr>
      <vt:lpstr>NSRP 2020 Environment and Resource Efficiency</vt:lpstr>
      <vt:lpstr>NSRP 2020 Combating Climate Change</vt:lpstr>
      <vt:lpstr>NSRP 2020 Sustainable Transport</vt:lpstr>
      <vt:lpstr>SPR – Middelkerke pilot area</vt:lpstr>
    </vt:vector>
  </TitlesOfParts>
  <Company>Region Midtjylland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Rikke Sørensen</dc:creator>
  <cp:lastModifiedBy>Vanmassenhove, Niels</cp:lastModifiedBy>
  <cp:revision>65</cp:revision>
  <dcterms:created xsi:type="dcterms:W3CDTF">2016-03-22T13:06:26Z</dcterms:created>
  <dcterms:modified xsi:type="dcterms:W3CDTF">2018-03-05T14:23:58Z</dcterms:modified>
</cp:coreProperties>
</file>