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22" r:id="rId3"/>
    <p:sldId id="325" r:id="rId4"/>
    <p:sldId id="326" r:id="rId5"/>
    <p:sldId id="323" r:id="rId6"/>
    <p:sldId id="327" r:id="rId7"/>
    <p:sldId id="321" r:id="rId8"/>
    <p:sldId id="32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6837-F303-42D7-BC4C-C609C2E4B599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32DB-5F61-41DC-B11F-7E26FAE628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6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/>
          <a:stretch/>
        </p:blipFill>
        <p:spPr>
          <a:xfrm>
            <a:off x="0" y="692065"/>
            <a:ext cx="8674530" cy="3404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3965" y="932151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2000" dirty="0">
              <a:solidFill>
                <a:srgbClr val="03336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965" y="35730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Helge Bormann </a:t>
            </a:r>
          </a:p>
          <a:p>
            <a:r>
              <a:rPr lang="nl-NL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Jade Hochschule</a:t>
            </a:r>
            <a:endParaRPr lang="nl-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1280" y="1846094"/>
            <a:ext cx="881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DST-Tool-Training on climate change adaptation</a:t>
            </a:r>
          </a:p>
          <a:p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Opening</a:t>
            </a:r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4405744" y="4999860"/>
            <a:ext cx="4738256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Climate change challenges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3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5008923"/>
            <a:ext cx="310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Adaptation to climate change seems to be urgently required!</a:t>
            </a:r>
          </a:p>
          <a:p>
            <a:endParaRPr lang="en-GB" dirty="0" smtClean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73CC3D-D0BF-41C9-B077-D0F1F8389C66}"/>
              </a:ext>
            </a:extLst>
          </p:cNvPr>
          <p:cNvSpPr txBox="1"/>
          <p:nvPr/>
        </p:nvSpPr>
        <p:spPr>
          <a:xfrm>
            <a:off x="5148265" y="3281862"/>
            <a:ext cx="3608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www.nwz-online.de; www.ndr.de 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l="17714" t="26803" r="18697" b="16581"/>
          <a:stretch/>
        </p:blipFill>
        <p:spPr>
          <a:xfrm>
            <a:off x="3589586" y="3727363"/>
            <a:ext cx="5426395" cy="30195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315441-EF5D-4AB3-BF0B-939A364552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2558" r="12696" b="17628"/>
          <a:stretch/>
        </p:blipFill>
        <p:spPr>
          <a:xfrm>
            <a:off x="152402" y="1613366"/>
            <a:ext cx="4842792" cy="30025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1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CATCH stands for </a:t>
            </a:r>
          </a:p>
          <a:p>
            <a:endParaRPr lang="en-GB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/>
              <a:t>‘</a:t>
            </a:r>
            <a:r>
              <a:rPr lang="en-US" dirty="0" smtClean="0"/>
              <a:t>water </a:t>
            </a:r>
            <a:r>
              <a:rPr lang="en-US" dirty="0"/>
              <a:t>sensitive Cities: the Answer To </a:t>
            </a:r>
            <a:r>
              <a:rPr lang="en-US" dirty="0" err="1"/>
              <a:t>CHallenges</a:t>
            </a:r>
            <a:r>
              <a:rPr lang="en-US" dirty="0"/>
              <a:t> of extreme weather </a:t>
            </a:r>
            <a:r>
              <a:rPr lang="en-US" dirty="0" smtClean="0"/>
              <a:t>events</a:t>
            </a:r>
            <a:r>
              <a:rPr lang="en-US" sz="1600" dirty="0" smtClean="0"/>
              <a:t>’</a:t>
            </a:r>
          </a:p>
          <a:p>
            <a:endParaRPr lang="en-US" sz="1600" dirty="0"/>
          </a:p>
          <a:p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main objective of CATCH is</a:t>
            </a:r>
            <a:endParaRPr lang="en-GB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sz="1600" dirty="0" smtClean="0"/>
          </a:p>
          <a:p>
            <a:r>
              <a:rPr lang="en-US" dirty="0" smtClean="0"/>
              <a:t>To assist midsize cities becoming </a:t>
            </a:r>
            <a:r>
              <a:rPr lang="en-US" b="1" dirty="0" smtClean="0"/>
              <a:t>water resilient </a:t>
            </a:r>
          </a:p>
          <a:p>
            <a:endParaRPr lang="en-US" sz="1600" dirty="0"/>
          </a:p>
          <a:p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CATCH activities are</a:t>
            </a:r>
            <a:endParaRPr lang="en-GB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sz="1600" dirty="0"/>
          </a:p>
          <a:p>
            <a:r>
              <a:rPr lang="en-US" dirty="0"/>
              <a:t>To help </a:t>
            </a:r>
            <a:r>
              <a:rPr lang="en-US" dirty="0" smtClean="0"/>
              <a:t>(midsize) cities </a:t>
            </a:r>
            <a:r>
              <a:rPr lang="en-US" dirty="0"/>
              <a:t>in developing </a:t>
            </a:r>
            <a:r>
              <a:rPr lang="en-US" b="1" dirty="0"/>
              <a:t>adaptation strategies</a:t>
            </a:r>
          </a:p>
          <a:p>
            <a:r>
              <a:rPr lang="en-US" dirty="0" smtClean="0"/>
              <a:t>To run </a:t>
            </a:r>
            <a:r>
              <a:rPr lang="en-US" dirty="0"/>
              <a:t>pilot studies </a:t>
            </a:r>
            <a:r>
              <a:rPr lang="en-US" dirty="0" smtClean="0"/>
              <a:t>building </a:t>
            </a:r>
            <a:r>
              <a:rPr lang="en-US" b="1" dirty="0"/>
              <a:t>good practice </a:t>
            </a:r>
            <a:r>
              <a:rPr lang="en-US" dirty="0"/>
              <a:t>examples</a:t>
            </a:r>
          </a:p>
          <a:p>
            <a:r>
              <a:rPr lang="en-US" dirty="0"/>
              <a:t>To </a:t>
            </a:r>
            <a:r>
              <a:rPr lang="en-US" b="1" dirty="0"/>
              <a:t>guide</a:t>
            </a:r>
            <a:r>
              <a:rPr lang="en-US" dirty="0"/>
              <a:t> cities towards successful climate adaptation</a:t>
            </a:r>
          </a:p>
          <a:p>
            <a:r>
              <a:rPr lang="en-US" dirty="0"/>
              <a:t>To build a </a:t>
            </a:r>
            <a:r>
              <a:rPr lang="en-US" b="1" dirty="0"/>
              <a:t>decision support tool </a:t>
            </a:r>
            <a:r>
              <a:rPr lang="en-US" dirty="0"/>
              <a:t>helping the cities</a:t>
            </a:r>
          </a:p>
          <a:p>
            <a:r>
              <a:rPr lang="en-US" dirty="0"/>
              <a:t>To enable </a:t>
            </a:r>
            <a:r>
              <a:rPr lang="en-US" b="1" dirty="0"/>
              <a:t>networking</a:t>
            </a:r>
            <a:r>
              <a:rPr lang="en-US" dirty="0"/>
              <a:t> among midsize cities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CATCH is funded by the EU-</a:t>
            </a:r>
            <a:r>
              <a:rPr lang="en-GB" sz="1600" dirty="0" err="1" smtClean="0"/>
              <a:t>Interreg</a:t>
            </a:r>
            <a:r>
              <a:rPr lang="en-GB" sz="1600" dirty="0" smtClean="0"/>
              <a:t> VB North Sea program (2017-2022)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project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Support for climate change adaptation action is required, because…</a:t>
            </a:r>
          </a:p>
          <a:p>
            <a:endParaRPr lang="en-GB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r>
              <a:rPr lang="en-GB" dirty="0" smtClean="0"/>
              <a:t>… midsize cities often…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Suffer from a </a:t>
            </a:r>
            <a:r>
              <a:rPr lang="en-US" b="1" dirty="0" smtClean="0"/>
              <a:t>lack </a:t>
            </a:r>
            <a:r>
              <a:rPr lang="en-US" b="1" dirty="0"/>
              <a:t>of expertise </a:t>
            </a:r>
            <a:r>
              <a:rPr lang="en-US" dirty="0"/>
              <a:t>in dealing with climate challenges in an integrated </a:t>
            </a:r>
            <a:r>
              <a:rPr lang="en-US" dirty="0" smtClean="0"/>
              <a:t>manner, 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have </a:t>
            </a:r>
            <a:r>
              <a:rPr lang="en-US" dirty="0"/>
              <a:t>enough </a:t>
            </a:r>
            <a:r>
              <a:rPr lang="en-US" b="1" dirty="0"/>
              <a:t>manpower</a:t>
            </a:r>
            <a:r>
              <a:rPr lang="en-US" dirty="0"/>
              <a:t> to develop and implement a thorough climate adaptation </a:t>
            </a:r>
            <a:r>
              <a:rPr lang="en-US" dirty="0" smtClean="0"/>
              <a:t>strategy,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</a:t>
            </a:r>
            <a:r>
              <a:rPr lang="en-US" b="1" dirty="0"/>
              <a:t>budgets</a:t>
            </a:r>
            <a:r>
              <a:rPr lang="en-US" dirty="0"/>
              <a:t> tend to be lower and there will only be few opportunities to make large investments for climate change </a:t>
            </a:r>
            <a:r>
              <a:rPr lang="en-US" dirty="0" smtClean="0"/>
              <a:t>adaptation.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 The CATCH climate adaptation tool helps to overcome such potential deficiencies!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sz="1600" dirty="0" smtClean="0"/>
              <a:t>CATCH is funded by the EU-</a:t>
            </a:r>
            <a:r>
              <a:rPr lang="en-GB" sz="1600" dirty="0" err="1" smtClean="0"/>
              <a:t>Interreg</a:t>
            </a:r>
            <a:r>
              <a:rPr lang="en-GB" sz="1600" dirty="0" smtClean="0"/>
              <a:t> VB North Sea program (2017-2022)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Specific needs of midsize cities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DST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Tool overview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 rotWithShape="1">
          <a:blip r:embed="rId5"/>
          <a:srcRect l="17196" t="2299" r="28571" b="7542"/>
          <a:stretch/>
        </p:blipFill>
        <p:spPr bwMode="auto">
          <a:xfrm>
            <a:off x="1924116" y="1186453"/>
            <a:ext cx="5440680" cy="5652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9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DST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Tool overview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80" y="1552910"/>
            <a:ext cx="8362714" cy="52266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1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 setting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64913"/>
              </p:ext>
            </p:extLst>
          </p:nvPr>
        </p:nvGraphicFramePr>
        <p:xfrm>
          <a:off x="1489475" y="1685558"/>
          <a:ext cx="6096000" cy="46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395">
                  <a:extLst>
                    <a:ext uri="{9D8B030D-6E8A-4147-A177-3AD203B41FA5}">
                      <a16:colId xmlns:a16="http://schemas.microsoft.com/office/drawing/2014/main" val="3639840261"/>
                    </a:ext>
                  </a:extLst>
                </a:gridCol>
                <a:gridCol w="4691605">
                  <a:extLst>
                    <a:ext uri="{9D8B030D-6E8A-4147-A177-3AD203B41FA5}">
                      <a16:colId xmlns:a16="http://schemas.microsoft.com/office/drawing/2014/main" val="3986591420"/>
                    </a:ext>
                  </a:extLst>
                </a:gridCol>
              </a:tblGrid>
              <a:tr h="33245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Topic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68747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Opening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Introduction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0477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</a:t>
                      </a:r>
                      <a:r>
                        <a:rPr lang="en-GB" baseline="0" noProof="0" dirty="0" smtClean="0"/>
                        <a:t> 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Regional climate change, adaptation, framework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45598"/>
                  </a:ext>
                </a:extLst>
              </a:tr>
              <a:tr h="58178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Perception of regional adaptation needs and capacities of the participants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54345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WSC theory, self-assessment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373885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4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Climate adaptation cycle: steps 1-3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722638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5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Climate adaptation cycle: steps 4-6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12892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GAT and ECO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2483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Hands on tool session, good practice examples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88173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Regional pilot (e.g., OOWV Oldenburg)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91088"/>
                  </a:ext>
                </a:extLst>
              </a:tr>
              <a:tr h="33245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Module 9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Reflection and Evaluation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39553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Closing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78751"/>
                  </a:ext>
                </a:extLst>
              </a:tr>
            </a:tbl>
          </a:graphicData>
        </a:graphic>
      </p:graphicFrame>
      <p:sp>
        <p:nvSpPr>
          <p:cNvPr id="12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Structure of the tool training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Introduction round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Getting to know each other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Please tell us  </a:t>
            </a:r>
            <a:endParaRPr lang="en-GB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  <a:p>
            <a:r>
              <a:rPr lang="en-US" dirty="0" smtClean="0"/>
              <a:t>Who you are…</a:t>
            </a:r>
          </a:p>
          <a:p>
            <a:r>
              <a:rPr lang="en-US" dirty="0" smtClean="0"/>
              <a:t>From which organization…</a:t>
            </a:r>
          </a:p>
          <a:p>
            <a:r>
              <a:rPr lang="en-US" dirty="0" smtClean="0"/>
              <a:t>Why you are here…</a:t>
            </a:r>
          </a:p>
          <a:p>
            <a:r>
              <a:rPr lang="en-US" dirty="0"/>
              <a:t>W</a:t>
            </a:r>
            <a:r>
              <a:rPr lang="en-US" dirty="0" smtClean="0"/>
              <a:t>hat you expect…</a:t>
            </a:r>
            <a:endParaRPr lang="en-GB" dirty="0" smtClean="0"/>
          </a:p>
        </p:txBody>
      </p:sp>
      <p:pic>
        <p:nvPicPr>
          <p:cNvPr id="14" name="Picture 4" descr="http://www.wise-rtd.info/uploads/gra77.gif"/>
          <p:cNvPicPr>
            <a:picLocks noChangeAspect="1" noChangeArrowheads="1"/>
          </p:cNvPicPr>
          <p:nvPr/>
        </p:nvPicPr>
        <p:blipFill>
          <a:blip r:embed="rId5" cstate="print"/>
          <a:srcRect l="7559" t="4924" r="1890"/>
          <a:stretch>
            <a:fillRect/>
          </a:stretch>
        </p:blipFill>
        <p:spPr bwMode="auto">
          <a:xfrm>
            <a:off x="3493768" y="2022028"/>
            <a:ext cx="5180729" cy="41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5"/>
          <p:cNvSpPr>
            <a:spLocks noChangeArrowheads="1"/>
          </p:cNvSpPr>
          <p:nvPr/>
        </p:nvSpPr>
        <p:spPr bwMode="auto">
          <a:xfrm>
            <a:off x="7150053" y="6196763"/>
            <a:ext cx="17795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</a:pPr>
            <a:r>
              <a:rPr lang="de-DE" sz="1600" u="none" dirty="0"/>
              <a:t>www.wise-rtd.info</a:t>
            </a:r>
          </a:p>
        </p:txBody>
      </p:sp>
    </p:spTree>
    <p:extLst>
      <p:ext uri="{BB962C8B-B14F-4D97-AF65-F5344CB8AC3E}">
        <p14:creationId xmlns:p14="http://schemas.microsoft.com/office/powerpoint/2010/main" val="57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6C971372F6498C4811AB6721EF00" ma:contentTypeVersion="14" ma:contentTypeDescription="Een nieuw document maken." ma:contentTypeScope="" ma:versionID="ea91a5291415c978555ae7c2f3d7fdbc">
  <xsd:schema xmlns:xsd="http://www.w3.org/2001/XMLSchema" xmlns:xs="http://www.w3.org/2001/XMLSchema" xmlns:p="http://schemas.microsoft.com/office/2006/metadata/properties" xmlns:ns2="af5a1ab2-f5c3-453a-b6d1-be2bf0917db4" xmlns:ns3="67c45684-99ef-4564-9155-f80be5f6b570" targetNamespace="http://schemas.microsoft.com/office/2006/metadata/properties" ma:root="true" ma:fieldsID="4c06c5116d32f5e12489eca5d87eeac6" ns2:_="" ns3:_="">
    <xsd:import namespace="af5a1ab2-f5c3-453a-b6d1-be2bf0917db4"/>
    <xsd:import namespace="67c45684-99ef-4564-9155-f80be5f6b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1ab2-f5c3-453a-b6d1-be2bf0917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52d343c-fcd9-424f-9240-36ce493a3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5684-99ef-4564-9155-f80be5f6b5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92b9c90-a780-4049-93c4-aa666e74d0dc}" ma:internalName="TaxCatchAll" ma:showField="CatchAllData" ma:web="67c45684-99ef-4564-9155-f80be5f6b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45684-99ef-4564-9155-f80be5f6b570" xsi:nil="true"/>
    <lcf76f155ced4ddcb4097134ff3c332f xmlns="af5a1ab2-f5c3-453a-b6d1-be2bf0917d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E57324-7EC5-499B-BA4B-82112866CEA8}"/>
</file>

<file path=customXml/itemProps2.xml><?xml version="1.0" encoding="utf-8"?>
<ds:datastoreItem xmlns:ds="http://schemas.openxmlformats.org/officeDocument/2006/customXml" ds:itemID="{2A2F2821-8CE4-4448-AF1E-34BAE4DC4661}"/>
</file>

<file path=customXml/itemProps3.xml><?xml version="1.0" encoding="utf-8"?>
<ds:datastoreItem xmlns:ds="http://schemas.openxmlformats.org/officeDocument/2006/customXml" ds:itemID="{D8074D1A-D05E-4663-8271-595FE95716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</Words>
  <Application>Microsoft Office PowerPoint</Application>
  <PresentationFormat>Bildschirmpräsentation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Helge Bormann</cp:lastModifiedBy>
  <cp:revision>148</cp:revision>
  <dcterms:created xsi:type="dcterms:W3CDTF">2017-11-02T12:57:19Z</dcterms:created>
  <dcterms:modified xsi:type="dcterms:W3CDTF">2022-12-08T13:50:36Z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0x010100B1376C971372F6498C4811AB6721EF00</vt:lpwstr>
  </property>
  <property fmtid="{D5CDD505-2E9C-101B-9397-08002B2CF9AE}" pid="3" name="MediaServiceImageTags">
    <vt:lpwstr/>
  </property>
</Properties>
</file>