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323" r:id="rId3"/>
    <p:sldId id="322" r:id="rId4"/>
    <p:sldId id="331" r:id="rId5"/>
    <p:sldId id="324" r:id="rId6"/>
    <p:sldId id="332" r:id="rId7"/>
    <p:sldId id="333" r:id="rId8"/>
    <p:sldId id="340" r:id="rId9"/>
    <p:sldId id="334" r:id="rId10"/>
    <p:sldId id="335" r:id="rId11"/>
    <p:sldId id="336" r:id="rId12"/>
    <p:sldId id="337" r:id="rId13"/>
    <p:sldId id="339" r:id="rId14"/>
    <p:sldId id="338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82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06837-F303-42D7-BC4C-C609C2E4B599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232DB-5F61-41DC-B11F-7E26FAE6288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563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82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240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186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128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202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791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8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781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90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98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208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3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/>
          <a:stretch/>
        </p:blipFill>
        <p:spPr>
          <a:xfrm>
            <a:off x="0" y="692065"/>
            <a:ext cx="8674530" cy="340416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93965" y="932151"/>
            <a:ext cx="10141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CATCH</a:t>
            </a:r>
            <a:endParaRPr lang="nl-NL" sz="2000" dirty="0">
              <a:solidFill>
                <a:srgbClr val="033363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93965" y="357300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  <a:latin typeface="Century Gothic" panose="020B0502020202020204" pitchFamily="34" charset="0"/>
              </a:rPr>
              <a:t>Helge </a:t>
            </a:r>
            <a:r>
              <a:rPr lang="nl-NL" sz="14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Bormann </a:t>
            </a:r>
            <a:endParaRPr lang="nl-NL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nl-NL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Jade Hochschule</a:t>
            </a:r>
            <a:endParaRPr lang="nl-NL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01280" y="1846094"/>
            <a:ext cx="8811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DST-Tool-Training on climate change adaptation</a:t>
            </a:r>
          </a:p>
          <a:p>
            <a:endParaRPr lang="nl-N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Governance assessment and ecosystem services assessment</a:t>
            </a:r>
            <a:endParaRPr lang="nl-N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4405744" y="4999860"/>
            <a:ext cx="4738256" cy="18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ecosystem services assessment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How to identify strengths and weaknesses</a:t>
            </a:r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6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The questionnaire: 10 yes/no questions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/>
          <a:srcRect t="5684" r="1819" b="10668"/>
          <a:stretch/>
        </p:blipFill>
        <p:spPr>
          <a:xfrm>
            <a:off x="579410" y="2235649"/>
            <a:ext cx="8079905" cy="43025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078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ecosystem services assessment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The CATCH www-site</a:t>
            </a:r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/>
          <a:srcRect l="25544" t="15821" r="28765" b="4651"/>
          <a:stretch/>
        </p:blipFill>
        <p:spPr>
          <a:xfrm>
            <a:off x="2107741" y="2029462"/>
            <a:ext cx="4177985" cy="4545025"/>
          </a:xfrm>
          <a:prstGeom prst="rect">
            <a:avLst/>
          </a:prstGeom>
        </p:spPr>
      </p:pic>
      <p:sp>
        <p:nvSpPr>
          <p:cNvPr id="13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Access EA via the climate adaptation cycle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838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ecosystem services assessment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Reporting on your answers</a:t>
            </a:r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/>
          <a:srcRect l="19085" t="25560" r="23522" b="14690"/>
          <a:stretch/>
        </p:blipFill>
        <p:spPr>
          <a:xfrm>
            <a:off x="998398" y="1796792"/>
            <a:ext cx="7458055" cy="48526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826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entury Gothic" panose="020B0502020202020204" pitchFamily="34" charset="0"/>
              </a:rPr>
              <a:t>The ecosystem services assessment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Recommendations in the reporting system</a:t>
            </a:r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25291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“annex 1”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No</a:t>
            </a:r>
            <a:r>
              <a:rPr lang="en-US" dirty="0" smtClean="0"/>
              <a:t> answers: Reading </a:t>
            </a:r>
            <a:r>
              <a:rPr lang="en-US" dirty="0"/>
              <a:t>the provided material and </a:t>
            </a:r>
            <a:r>
              <a:rPr lang="en-US" dirty="0" smtClean="0"/>
              <a:t>using </a:t>
            </a:r>
            <a:r>
              <a:rPr lang="en-US" dirty="0"/>
              <a:t>the links will </a:t>
            </a:r>
            <a:r>
              <a:rPr lang="en-US" dirty="0" smtClean="0"/>
              <a:t>help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      - to raise </a:t>
            </a:r>
            <a:r>
              <a:rPr lang="en-US" b="1" dirty="0"/>
              <a:t>awareness</a:t>
            </a:r>
            <a:r>
              <a:rPr lang="en-US" dirty="0"/>
              <a:t> and knowledge </a:t>
            </a:r>
            <a:r>
              <a:rPr lang="en-US" dirty="0" smtClean="0"/>
              <a:t>(questions 1-3)</a:t>
            </a:r>
          </a:p>
          <a:p>
            <a:endParaRPr lang="en-US" dirty="0" smtClean="0"/>
          </a:p>
          <a:p>
            <a:r>
              <a:rPr lang="en-US" dirty="0" smtClean="0"/>
              <a:t>      - </a:t>
            </a:r>
            <a:r>
              <a:rPr lang="en-US" dirty="0"/>
              <a:t>to raise knowledge and </a:t>
            </a:r>
            <a:r>
              <a:rPr lang="en-US" b="1" dirty="0"/>
              <a:t>advance skills </a:t>
            </a:r>
            <a:r>
              <a:rPr lang="en-US" dirty="0"/>
              <a:t>in combining green, blue and </a:t>
            </a:r>
            <a:r>
              <a:rPr lang="en-US" dirty="0" smtClean="0"/>
              <a:t>grey</a:t>
            </a:r>
          </a:p>
          <a:p>
            <a:r>
              <a:rPr lang="en-US" dirty="0"/>
              <a:t> </a:t>
            </a:r>
            <a:r>
              <a:rPr lang="en-US" dirty="0" smtClean="0"/>
              <a:t>        infrastructure </a:t>
            </a:r>
            <a:r>
              <a:rPr lang="en-US" dirty="0"/>
              <a:t> (questions </a:t>
            </a:r>
            <a:r>
              <a:rPr lang="en-US" dirty="0" smtClean="0"/>
              <a:t>5-7)</a:t>
            </a:r>
          </a:p>
          <a:p>
            <a:endParaRPr lang="en-US" dirty="0"/>
          </a:p>
          <a:p>
            <a:r>
              <a:rPr lang="en-US" dirty="0" smtClean="0"/>
              <a:t>      - to </a:t>
            </a:r>
            <a:r>
              <a:rPr lang="en-US" b="1" dirty="0" smtClean="0"/>
              <a:t>communicate</a:t>
            </a:r>
            <a:r>
              <a:rPr lang="en-US" dirty="0" smtClean="0"/>
              <a:t> the benefits </a:t>
            </a:r>
            <a:r>
              <a:rPr lang="en-US" dirty="0"/>
              <a:t>for inclusive climate adaptation </a:t>
            </a:r>
            <a:r>
              <a:rPr lang="en-US" dirty="0" smtClean="0"/>
              <a:t>measures </a:t>
            </a:r>
          </a:p>
          <a:p>
            <a:r>
              <a:rPr lang="en-US" dirty="0"/>
              <a:t> </a:t>
            </a:r>
            <a:r>
              <a:rPr lang="en-US" dirty="0" smtClean="0"/>
              <a:t>        (</a:t>
            </a:r>
            <a:r>
              <a:rPr lang="en-US" dirty="0"/>
              <a:t>questions </a:t>
            </a:r>
            <a:r>
              <a:rPr lang="en-US" dirty="0" smtClean="0"/>
              <a:t>8,9)</a:t>
            </a:r>
          </a:p>
          <a:p>
            <a:endParaRPr lang="en-US" dirty="0"/>
          </a:p>
          <a:p>
            <a:r>
              <a:rPr lang="en-US" dirty="0" smtClean="0"/>
              <a:t>      - to anchor </a:t>
            </a:r>
            <a:r>
              <a:rPr lang="en-US" b="1" dirty="0" smtClean="0"/>
              <a:t>i</a:t>
            </a:r>
            <a:r>
              <a:rPr lang="en-US" b="1" dirty="0"/>
              <a:t>ntegral</a:t>
            </a:r>
            <a:r>
              <a:rPr lang="en-US" dirty="0"/>
              <a:t> and </a:t>
            </a:r>
            <a:r>
              <a:rPr lang="en-US" b="1" dirty="0"/>
              <a:t>inclusive</a:t>
            </a:r>
            <a:r>
              <a:rPr lang="en-US" dirty="0"/>
              <a:t> climate adaptation in the structure and culture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of </a:t>
            </a:r>
            <a:r>
              <a:rPr lang="en-US" dirty="0"/>
              <a:t>the </a:t>
            </a:r>
            <a:r>
              <a:rPr lang="en-US" dirty="0" smtClean="0"/>
              <a:t>organization (question 4,10)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63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ecosystem services assessment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Guiding material based on your answers</a:t>
            </a:r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6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Example: </a:t>
            </a:r>
            <a:r>
              <a:rPr lang="pt-BR" sz="1600" i="1" dirty="0">
                <a:solidFill>
                  <a:srgbClr val="7C0030"/>
                </a:solidFill>
                <a:latin typeface="Century Gothic" panose="020B0502020202020204" pitchFamily="34" charset="0"/>
              </a:rPr>
              <a:t>Ecosystem services per natural element</a:t>
            </a:r>
            <a:endParaRPr lang="en-GB" sz="1600" i="1" dirty="0" smtClean="0">
              <a:solidFill>
                <a:srgbClr val="7C0030"/>
              </a:solidFill>
              <a:latin typeface="Century Gothic" panose="020B0502020202020204" pitchFamily="34" charset="0"/>
            </a:endParaRPr>
          </a:p>
          <a:p>
            <a:endParaRPr lang="en-GB" dirty="0" smtClean="0"/>
          </a:p>
          <a:p>
            <a:endParaRPr lang="en-US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/>
          <a:srcRect l="12490" t="28111" r="17011" b="22709"/>
          <a:stretch/>
        </p:blipFill>
        <p:spPr>
          <a:xfrm>
            <a:off x="401330" y="2217851"/>
            <a:ext cx="8354964" cy="36427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46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governance assessment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7C0030"/>
                </a:solidFill>
                <a:latin typeface="Century Gothic" panose="020B0502020202020204" pitchFamily="34" charset="0"/>
              </a:rPr>
              <a:t>What is governance, why is it important</a:t>
            </a:r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6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The 5 dimensions of governance: 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Levels and scales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Actors and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Problem perceptions and ambitions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Policy styles and instruments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Responsibilities </a:t>
            </a:r>
            <a:r>
              <a:rPr lang="en-US" dirty="0" smtClean="0"/>
              <a:t>and resources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/>
              <a:t>The four indictors completeness</a:t>
            </a:r>
            <a:r>
              <a:rPr lang="en-US" i="1" dirty="0"/>
              <a:t>, coherence, flexibility and pressure for </a:t>
            </a:r>
            <a:r>
              <a:rPr lang="en-US" i="1" dirty="0" smtClean="0"/>
              <a:t>change are applied to characterize the dimensions of governance.</a:t>
            </a:r>
            <a:endParaRPr lang="en-US" i="1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94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governance assessment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What is governance, why is it important</a:t>
            </a:r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6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GAT looks at…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ocial </a:t>
            </a:r>
            <a:r>
              <a:rPr lang="en-US" dirty="0"/>
              <a:t>and </a:t>
            </a:r>
            <a:r>
              <a:rPr lang="en-US" b="1" dirty="0"/>
              <a:t>administrative</a:t>
            </a:r>
            <a:r>
              <a:rPr lang="en-US" dirty="0"/>
              <a:t> </a:t>
            </a:r>
            <a:r>
              <a:rPr lang="en-US" dirty="0" smtClean="0"/>
              <a:t>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Stakeholder</a:t>
            </a:r>
            <a:r>
              <a:rPr lang="en-US" dirty="0" smtClean="0"/>
              <a:t> involvement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Existing uses of the urban space, </a:t>
            </a:r>
            <a:r>
              <a:rPr lang="en-US" b="1" dirty="0" smtClean="0"/>
              <a:t>competing ambitions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Available </a:t>
            </a:r>
            <a:r>
              <a:rPr lang="en-US" b="1" dirty="0"/>
              <a:t>policy instruments </a:t>
            </a:r>
            <a:r>
              <a:rPr lang="en-US" dirty="0"/>
              <a:t>such as laws, regulations and white </a:t>
            </a:r>
            <a:r>
              <a:rPr lang="en-US" dirty="0" smtClean="0"/>
              <a:t>papers (time lines,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Resources</a:t>
            </a:r>
            <a:r>
              <a:rPr lang="en-US" dirty="0" smtClean="0"/>
              <a:t> such </a:t>
            </a:r>
            <a:r>
              <a:rPr lang="en-US" dirty="0"/>
              <a:t>as money, rights, expertise and </a:t>
            </a:r>
            <a:r>
              <a:rPr lang="en-US" dirty="0" smtClean="0"/>
              <a:t>support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70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governance assessment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How to identify strengths and weaknesses</a:t>
            </a:r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6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The questionnaire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 questions ask for all combinations of the 5 dimensions and 4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Pre-defined answers can be selected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/>
          <a:srcRect t="4635" b="21507"/>
          <a:stretch/>
        </p:blipFill>
        <p:spPr>
          <a:xfrm>
            <a:off x="467222" y="2810109"/>
            <a:ext cx="8229600" cy="37988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9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governance assessment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The CATCH www-site</a:t>
            </a:r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/>
          <a:srcRect l="25156" t="15984" r="28369" b="4530"/>
          <a:stretch/>
        </p:blipFill>
        <p:spPr>
          <a:xfrm>
            <a:off x="2356662" y="2158632"/>
            <a:ext cx="4249674" cy="4542625"/>
          </a:xfrm>
          <a:prstGeom prst="rect">
            <a:avLst/>
          </a:prstGeom>
        </p:spPr>
      </p:pic>
      <p:sp>
        <p:nvSpPr>
          <p:cNvPr id="13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Access GAT via the climate adaptation cycle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584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governance assessment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The resulting traffic light system</a:t>
            </a:r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/>
          <a:srcRect l="21159" t="18553" r="22868" b="41172"/>
          <a:stretch/>
        </p:blipFill>
        <p:spPr>
          <a:xfrm>
            <a:off x="96863" y="1885627"/>
            <a:ext cx="8728481" cy="39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governance assessment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Recommendations in the reporting system</a:t>
            </a:r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“annex 2”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Supportive</a:t>
            </a:r>
            <a:r>
              <a:rPr lang="en-US" dirty="0" smtClean="0"/>
              <a:t> answers: governance supports successful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Neutral</a:t>
            </a:r>
            <a:r>
              <a:rPr lang="en-US" dirty="0" smtClean="0"/>
              <a:t> answers: no supporting, but also no hindering aspects; any developments or possible action?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Restrictive</a:t>
            </a:r>
            <a:r>
              <a:rPr lang="en-US" dirty="0" smtClean="0"/>
              <a:t> answers: attention (and action) is needed; governance restricts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Don’t know </a:t>
            </a:r>
            <a:r>
              <a:rPr lang="en-US" dirty="0" smtClean="0"/>
              <a:t>answers: gather more information, consult colleagues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This is not important </a:t>
            </a:r>
            <a:r>
              <a:rPr lang="en-US" dirty="0" smtClean="0"/>
              <a:t>answers: be self-critical, if such answer is given too frequent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85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24959" t="48520" r="50081" b="14147"/>
          <a:stretch/>
        </p:blipFill>
        <p:spPr>
          <a:xfrm>
            <a:off x="5902444" y="3958854"/>
            <a:ext cx="2956135" cy="276355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ecosystem services assessment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What are ecosystem services, why are they important</a:t>
            </a:r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6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The main principles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b="1" dirty="0"/>
              <a:t>B</a:t>
            </a:r>
            <a:r>
              <a:rPr lang="en-US" b="1" dirty="0" smtClean="0"/>
              <a:t>enefits</a:t>
            </a:r>
            <a:r>
              <a:rPr lang="en-US" dirty="0" smtClean="0"/>
              <a:t> </a:t>
            </a:r>
            <a:r>
              <a:rPr lang="en-US" dirty="0"/>
              <a:t>that human populations obtain from ecosystem functions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/>
              <a:t>Four categories (</a:t>
            </a:r>
            <a:r>
              <a:rPr lang="en-US" dirty="0" err="1"/>
              <a:t>Millenium</a:t>
            </a:r>
            <a:r>
              <a:rPr lang="en-US" dirty="0"/>
              <a:t> Ecosystem Assessment</a:t>
            </a:r>
            <a:r>
              <a:rPr lang="en-US" dirty="0" smtClean="0"/>
              <a:t>):</a:t>
            </a:r>
          </a:p>
          <a:p>
            <a:endParaRPr lang="en-US" dirty="0"/>
          </a:p>
          <a:p>
            <a:r>
              <a:rPr lang="en-US" dirty="0"/>
              <a:t>     - </a:t>
            </a:r>
            <a:r>
              <a:rPr lang="en-US" b="1" dirty="0"/>
              <a:t>Regulating</a:t>
            </a:r>
            <a:r>
              <a:rPr lang="en-US" dirty="0"/>
              <a:t> services such as the control of climate, floods, </a:t>
            </a:r>
            <a:r>
              <a:rPr lang="en-US" dirty="0" smtClean="0"/>
              <a:t>droughts</a:t>
            </a:r>
          </a:p>
          <a:p>
            <a:endParaRPr lang="en-US" dirty="0"/>
          </a:p>
          <a:p>
            <a:r>
              <a:rPr lang="en-US" dirty="0"/>
              <a:t>     - </a:t>
            </a:r>
            <a:r>
              <a:rPr lang="en-US" b="1" dirty="0"/>
              <a:t>Provisioning</a:t>
            </a:r>
            <a:r>
              <a:rPr lang="en-US" dirty="0"/>
              <a:t> services, like the production of materials, food </a:t>
            </a:r>
          </a:p>
          <a:p>
            <a:endParaRPr lang="en-US" dirty="0" smtClean="0"/>
          </a:p>
          <a:p>
            <a:r>
              <a:rPr lang="en-US" dirty="0" smtClean="0"/>
              <a:t>     </a:t>
            </a:r>
            <a:r>
              <a:rPr lang="en-US" dirty="0"/>
              <a:t>- </a:t>
            </a:r>
            <a:r>
              <a:rPr lang="en-US" b="1" dirty="0"/>
              <a:t>Cultural</a:t>
            </a:r>
            <a:r>
              <a:rPr lang="en-US" dirty="0"/>
              <a:t> services, such as recreational benefits</a:t>
            </a:r>
          </a:p>
          <a:p>
            <a:endParaRPr lang="en-US" dirty="0" smtClean="0"/>
          </a:p>
          <a:p>
            <a:r>
              <a:rPr lang="en-US" dirty="0" smtClean="0"/>
              <a:t>     </a:t>
            </a:r>
            <a:r>
              <a:rPr lang="en-US" dirty="0"/>
              <a:t>- </a:t>
            </a:r>
            <a:r>
              <a:rPr lang="en-US" b="1" dirty="0"/>
              <a:t>Supportive</a:t>
            </a:r>
            <a:r>
              <a:rPr lang="en-US" dirty="0"/>
              <a:t> services, such as primary production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047785" y="6383855"/>
            <a:ext cx="1138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WWF, 2016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7657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ecosystem services assessment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What are ecosystem services, why are they important</a:t>
            </a:r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6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7" y="1547817"/>
            <a:ext cx="251325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The main principles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 smtClean="0"/>
          </a:p>
          <a:p>
            <a:r>
              <a:rPr lang="en-US" dirty="0"/>
              <a:t>In urban planning the first types receive most attention.</a:t>
            </a:r>
          </a:p>
          <a:p>
            <a:endParaRPr lang="en-US" dirty="0"/>
          </a:p>
          <a:p>
            <a:r>
              <a:rPr lang="en-US" dirty="0"/>
              <a:t>Paying attention to eco-system services is important because of the relationships with the wellbeing of the citizens. </a:t>
            </a:r>
          </a:p>
          <a:p>
            <a:endParaRPr lang="en-US" dirty="0" smtClean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/>
          <a:srcRect l="28929" t="29810" r="33131" b="24519"/>
          <a:stretch/>
        </p:blipFill>
        <p:spPr>
          <a:xfrm>
            <a:off x="3008514" y="1962468"/>
            <a:ext cx="5747780" cy="4324230"/>
          </a:xfrm>
          <a:prstGeom prst="rect">
            <a:avLst/>
          </a:prstGeom>
        </p:spPr>
      </p:pic>
      <p:sp>
        <p:nvSpPr>
          <p:cNvPr id="13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20929" y="4149999"/>
            <a:ext cx="3999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75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376C971372F6498C4811AB6721EF00" ma:contentTypeVersion="14" ma:contentTypeDescription="Een nieuw document maken." ma:contentTypeScope="" ma:versionID="ea91a5291415c978555ae7c2f3d7fdbc">
  <xsd:schema xmlns:xsd="http://www.w3.org/2001/XMLSchema" xmlns:xs="http://www.w3.org/2001/XMLSchema" xmlns:p="http://schemas.microsoft.com/office/2006/metadata/properties" xmlns:ns2="af5a1ab2-f5c3-453a-b6d1-be2bf0917db4" xmlns:ns3="67c45684-99ef-4564-9155-f80be5f6b570" targetNamespace="http://schemas.microsoft.com/office/2006/metadata/properties" ma:root="true" ma:fieldsID="4c06c5116d32f5e12489eca5d87eeac6" ns2:_="" ns3:_="">
    <xsd:import namespace="af5a1ab2-f5c3-453a-b6d1-be2bf0917db4"/>
    <xsd:import namespace="67c45684-99ef-4564-9155-f80be5f6b5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5a1ab2-f5c3-453a-b6d1-be2bf0917d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652d343c-fcd9-424f-9240-36ce493a3f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45684-99ef-4564-9155-f80be5f6b570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92b9c90-a780-4049-93c4-aa666e74d0dc}" ma:internalName="TaxCatchAll" ma:showField="CatchAllData" ma:web="67c45684-99ef-4564-9155-f80be5f6b5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c45684-99ef-4564-9155-f80be5f6b570" xsi:nil="true"/>
    <lcf76f155ced4ddcb4097134ff3c332f xmlns="af5a1ab2-f5c3-453a-b6d1-be2bf0917d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B7AF0B-C992-485C-8116-0C92C94231CA}"/>
</file>

<file path=customXml/itemProps2.xml><?xml version="1.0" encoding="utf-8"?>
<ds:datastoreItem xmlns:ds="http://schemas.openxmlformats.org/officeDocument/2006/customXml" ds:itemID="{D7839507-EA64-488A-A203-C96307E08391}"/>
</file>

<file path=customXml/itemProps3.xml><?xml version="1.0" encoding="utf-8"?>
<ds:datastoreItem xmlns:ds="http://schemas.openxmlformats.org/officeDocument/2006/customXml" ds:itemID="{77F1883C-72F4-40D3-9EF2-FDF793FE6D2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531</Words>
  <Application>Microsoft Office PowerPoint</Application>
  <PresentationFormat>Bildschirmpräsentation (4:3)</PresentationFormat>
  <Paragraphs>117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Wingdings</vt:lpstr>
      <vt:lpstr>Kantoorthema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Waterschap Vechtstromen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Mirle van Huet</dc:creator>
  <cp:lastModifiedBy>Helge Bormann</cp:lastModifiedBy>
  <cp:revision>166</cp:revision>
  <dcterms:created xsi:type="dcterms:W3CDTF">2017-11-02T12:57:19Z</dcterms:created>
  <dcterms:modified xsi:type="dcterms:W3CDTF">2022-12-08T13:55:43Z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0x010100B1376C971372F6498C4811AB6721EF00</vt:lpwstr>
  </property>
  <property fmtid="{D5CDD505-2E9C-101B-9397-08002B2CF9AE}" pid="3" name="MediaServiceImageTags">
    <vt:lpwstr/>
  </property>
</Properties>
</file>